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369" r:id="rId2"/>
    <p:sldId id="311" r:id="rId3"/>
    <p:sldId id="376" r:id="rId4"/>
    <p:sldId id="319" r:id="rId5"/>
    <p:sldId id="385" r:id="rId6"/>
    <p:sldId id="320" r:id="rId7"/>
    <p:sldId id="322" r:id="rId8"/>
    <p:sldId id="387" r:id="rId9"/>
    <p:sldId id="396" r:id="rId10"/>
    <p:sldId id="470" r:id="rId11"/>
    <p:sldId id="388" r:id="rId12"/>
    <p:sldId id="389" r:id="rId13"/>
    <p:sldId id="395" r:id="rId14"/>
    <p:sldId id="412" r:id="rId15"/>
    <p:sldId id="452" r:id="rId16"/>
    <p:sldId id="454" r:id="rId17"/>
    <p:sldId id="467" r:id="rId18"/>
    <p:sldId id="393" r:id="rId19"/>
    <p:sldId id="453" r:id="rId20"/>
    <p:sldId id="464" r:id="rId21"/>
    <p:sldId id="465" r:id="rId22"/>
    <p:sldId id="466" r:id="rId23"/>
    <p:sldId id="472" r:id="rId24"/>
    <p:sldId id="455" r:id="rId25"/>
    <p:sldId id="427" r:id="rId26"/>
    <p:sldId id="398" r:id="rId27"/>
    <p:sldId id="400" r:id="rId28"/>
    <p:sldId id="450" r:id="rId29"/>
    <p:sldId id="474" r:id="rId30"/>
    <p:sldId id="475" r:id="rId31"/>
    <p:sldId id="397" r:id="rId32"/>
    <p:sldId id="448" r:id="rId33"/>
    <p:sldId id="404" r:id="rId34"/>
    <p:sldId id="405" r:id="rId35"/>
    <p:sldId id="456" r:id="rId36"/>
    <p:sldId id="414" r:id="rId37"/>
    <p:sldId id="461" r:id="rId38"/>
    <p:sldId id="469" r:id="rId39"/>
    <p:sldId id="468" r:id="rId40"/>
    <p:sldId id="415" r:id="rId41"/>
    <p:sldId id="471" r:id="rId42"/>
    <p:sldId id="417" r:id="rId43"/>
    <p:sldId id="418" r:id="rId44"/>
    <p:sldId id="451" r:id="rId45"/>
    <p:sldId id="419" r:id="rId46"/>
    <p:sldId id="420" r:id="rId47"/>
    <p:sldId id="421" r:id="rId48"/>
    <p:sldId id="422" r:id="rId49"/>
    <p:sldId id="423" r:id="rId50"/>
    <p:sldId id="424" r:id="rId51"/>
    <p:sldId id="425" r:id="rId52"/>
    <p:sldId id="432" r:id="rId53"/>
    <p:sldId id="446" r:id="rId54"/>
    <p:sldId id="437" r:id="rId55"/>
    <p:sldId id="438" r:id="rId56"/>
    <p:sldId id="440" r:id="rId57"/>
    <p:sldId id="444" r:id="rId58"/>
    <p:sldId id="445" r:id="rId59"/>
    <p:sldId id="473" r:id="rId60"/>
    <p:sldId id="447" r:id="rId61"/>
  </p:sldIdLst>
  <p:sldSz cx="9144000" cy="6858000" type="screen4x3"/>
  <p:notesSz cx="7315200" cy="9601200"/>
  <p:defaultTextStyle>
    <a:defPPr>
      <a:defRPr lang="en-US"/>
    </a:defPPr>
    <a:lvl1pPr algn="ctr" rtl="0" fontAlgn="base">
      <a:spcBef>
        <a:spcPct val="0"/>
      </a:spcBef>
      <a:spcAft>
        <a:spcPct val="0"/>
      </a:spcAft>
      <a:defRPr sz="2800" b="1" kern="1200">
        <a:solidFill>
          <a:schemeClr val="tx1"/>
        </a:solidFill>
        <a:latin typeface="Arial" pitchFamily="34" charset="0"/>
        <a:ea typeface="+mn-ea"/>
        <a:cs typeface="Arial" pitchFamily="34" charset="0"/>
      </a:defRPr>
    </a:lvl1pPr>
    <a:lvl2pPr marL="457200" algn="ctr" rtl="0" fontAlgn="base">
      <a:spcBef>
        <a:spcPct val="0"/>
      </a:spcBef>
      <a:spcAft>
        <a:spcPct val="0"/>
      </a:spcAft>
      <a:defRPr sz="2800" b="1" kern="1200">
        <a:solidFill>
          <a:schemeClr val="tx1"/>
        </a:solidFill>
        <a:latin typeface="Arial" pitchFamily="34" charset="0"/>
        <a:ea typeface="+mn-ea"/>
        <a:cs typeface="Arial" pitchFamily="34" charset="0"/>
      </a:defRPr>
    </a:lvl2pPr>
    <a:lvl3pPr marL="914400" algn="ctr" rtl="0" fontAlgn="base">
      <a:spcBef>
        <a:spcPct val="0"/>
      </a:spcBef>
      <a:spcAft>
        <a:spcPct val="0"/>
      </a:spcAft>
      <a:defRPr sz="2800" b="1" kern="1200">
        <a:solidFill>
          <a:schemeClr val="tx1"/>
        </a:solidFill>
        <a:latin typeface="Arial" pitchFamily="34" charset="0"/>
        <a:ea typeface="+mn-ea"/>
        <a:cs typeface="Arial" pitchFamily="34" charset="0"/>
      </a:defRPr>
    </a:lvl3pPr>
    <a:lvl4pPr marL="1371600" algn="ctr" rtl="0" fontAlgn="base">
      <a:spcBef>
        <a:spcPct val="0"/>
      </a:spcBef>
      <a:spcAft>
        <a:spcPct val="0"/>
      </a:spcAft>
      <a:defRPr sz="2800" b="1" kern="1200">
        <a:solidFill>
          <a:schemeClr val="tx1"/>
        </a:solidFill>
        <a:latin typeface="Arial" pitchFamily="34" charset="0"/>
        <a:ea typeface="+mn-ea"/>
        <a:cs typeface="Arial" pitchFamily="34" charset="0"/>
      </a:defRPr>
    </a:lvl4pPr>
    <a:lvl5pPr marL="1828800" algn="ctr" rtl="0" fontAlgn="base">
      <a:spcBef>
        <a:spcPct val="0"/>
      </a:spcBef>
      <a:spcAft>
        <a:spcPct val="0"/>
      </a:spcAft>
      <a:defRPr sz="2800" b="1" kern="1200">
        <a:solidFill>
          <a:schemeClr val="tx1"/>
        </a:solidFill>
        <a:latin typeface="Arial" pitchFamily="34" charset="0"/>
        <a:ea typeface="+mn-ea"/>
        <a:cs typeface="Arial" pitchFamily="34" charset="0"/>
      </a:defRPr>
    </a:lvl5pPr>
    <a:lvl6pPr marL="2286000" algn="l" defTabSz="914400" rtl="0" eaLnBrk="1" latinLnBrk="0" hangingPunct="1">
      <a:defRPr sz="2800" b="1" kern="1200">
        <a:solidFill>
          <a:schemeClr val="tx1"/>
        </a:solidFill>
        <a:latin typeface="Arial" pitchFamily="34" charset="0"/>
        <a:ea typeface="+mn-ea"/>
        <a:cs typeface="Arial" pitchFamily="34" charset="0"/>
      </a:defRPr>
    </a:lvl6pPr>
    <a:lvl7pPr marL="2743200" algn="l" defTabSz="914400" rtl="0" eaLnBrk="1" latinLnBrk="0" hangingPunct="1">
      <a:defRPr sz="2800" b="1" kern="1200">
        <a:solidFill>
          <a:schemeClr val="tx1"/>
        </a:solidFill>
        <a:latin typeface="Arial" pitchFamily="34" charset="0"/>
        <a:ea typeface="+mn-ea"/>
        <a:cs typeface="Arial" pitchFamily="34" charset="0"/>
      </a:defRPr>
    </a:lvl7pPr>
    <a:lvl8pPr marL="3200400" algn="l" defTabSz="914400" rtl="0" eaLnBrk="1" latinLnBrk="0" hangingPunct="1">
      <a:defRPr sz="2800" b="1" kern="1200">
        <a:solidFill>
          <a:schemeClr val="tx1"/>
        </a:solidFill>
        <a:latin typeface="Arial" pitchFamily="34" charset="0"/>
        <a:ea typeface="+mn-ea"/>
        <a:cs typeface="Arial" pitchFamily="34" charset="0"/>
      </a:defRPr>
    </a:lvl8pPr>
    <a:lvl9pPr marL="3657600" algn="l" defTabSz="914400" rtl="0" eaLnBrk="1" latinLnBrk="0" hangingPunct="1">
      <a:defRPr sz="2800" b="1"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2BA"/>
    <a:srgbClr val="097236"/>
    <a:srgbClr val="C51325"/>
    <a:srgbClr val="977250"/>
    <a:srgbClr val="543830"/>
    <a:srgbClr val="F9E3A9"/>
    <a:srgbClr val="E37619"/>
    <a:srgbClr val="FFE3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8" autoAdjust="0"/>
    <p:restoredTop sz="83515" autoAdjust="0"/>
  </p:normalViewPr>
  <p:slideViewPr>
    <p:cSldViewPr snapToGrid="0">
      <p:cViewPr>
        <p:scale>
          <a:sx n="85" d="100"/>
          <a:sy n="85" d="100"/>
        </p:scale>
        <p:origin x="-54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6282"/>
    </p:cViewPr>
  </p:sorterViewPr>
  <p:notesViewPr>
    <p:cSldViewPr snapToGrid="0">
      <p:cViewPr varScale="1">
        <p:scale>
          <a:sx n="67" d="100"/>
          <a:sy n="67" d="100"/>
        </p:scale>
        <p:origin x="-1860"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1"/>
            <a:ext cx="3170583" cy="48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293" tIns="48146" rIns="96293" bIns="48146" numCol="1" anchor="t" anchorCtr="0" compatLnSpc="1">
            <a:prstTxWarp prst="textNoShape">
              <a:avLst/>
            </a:prstTxWarp>
          </a:bodyPr>
          <a:lstStyle>
            <a:lvl1pPr algn="l" defTabSz="963328">
              <a:defRPr sz="1200" b="0">
                <a:latin typeface="Times New Roman" pitchFamily="18" charset="0"/>
              </a:defRPr>
            </a:lvl1pPr>
          </a:lstStyle>
          <a:p>
            <a:pPr>
              <a:defRPr/>
            </a:pPr>
            <a:r>
              <a:rPr lang="en-US" altLang="en-US"/>
              <a:t>Course Title</a:t>
            </a:r>
          </a:p>
        </p:txBody>
      </p:sp>
      <p:sp>
        <p:nvSpPr>
          <p:cNvPr id="8195" name="Rectangle 3"/>
          <p:cNvSpPr>
            <a:spLocks noGrp="1" noChangeArrowheads="1"/>
          </p:cNvSpPr>
          <p:nvPr>
            <p:ph type="dt" sz="quarter" idx="1"/>
          </p:nvPr>
        </p:nvSpPr>
        <p:spPr bwMode="auto">
          <a:xfrm>
            <a:off x="4144619" y="1"/>
            <a:ext cx="3170583" cy="48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293" tIns="48146" rIns="96293" bIns="48146" numCol="1" anchor="t" anchorCtr="0" compatLnSpc="1">
            <a:prstTxWarp prst="textNoShape">
              <a:avLst/>
            </a:prstTxWarp>
          </a:bodyPr>
          <a:lstStyle>
            <a:lvl1pPr algn="r" defTabSz="963328">
              <a:defRPr sz="1200" b="0">
                <a:latin typeface="Times New Roman" pitchFamily="18" charset="0"/>
              </a:defRPr>
            </a:lvl1pPr>
          </a:lstStyle>
          <a:p>
            <a:pPr>
              <a:defRPr/>
            </a:pPr>
            <a:endParaRPr lang="en-US" altLang="en-US"/>
          </a:p>
        </p:txBody>
      </p:sp>
      <p:sp>
        <p:nvSpPr>
          <p:cNvPr id="8196" name="Rectangle 4"/>
          <p:cNvSpPr>
            <a:spLocks noGrp="1" noChangeArrowheads="1"/>
          </p:cNvSpPr>
          <p:nvPr>
            <p:ph type="ftr" sz="quarter" idx="2"/>
          </p:nvPr>
        </p:nvSpPr>
        <p:spPr bwMode="auto">
          <a:xfrm>
            <a:off x="1" y="9120976"/>
            <a:ext cx="3170583" cy="480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293" tIns="48146" rIns="96293" bIns="48146" numCol="1" anchor="b" anchorCtr="0" compatLnSpc="1">
            <a:prstTxWarp prst="textNoShape">
              <a:avLst/>
            </a:prstTxWarp>
          </a:bodyPr>
          <a:lstStyle>
            <a:lvl1pPr algn="l" defTabSz="963328">
              <a:defRPr sz="1200" b="0">
                <a:latin typeface="Times New Roman" pitchFamily="18" charset="0"/>
              </a:defRPr>
            </a:lvl1pPr>
          </a:lstStyle>
          <a:p>
            <a:pPr>
              <a:defRPr/>
            </a:pPr>
            <a:r>
              <a:rPr lang="en-US" altLang="en-US" smtClean="0"/>
              <a:t>Module 0, 1 -Course and Product Overview</a:t>
            </a:r>
            <a:endParaRPr lang="en-US" altLang="en-US"/>
          </a:p>
        </p:txBody>
      </p:sp>
      <p:sp>
        <p:nvSpPr>
          <p:cNvPr id="8197" name="Rectangle 5"/>
          <p:cNvSpPr>
            <a:spLocks noGrp="1" noChangeArrowheads="1"/>
          </p:cNvSpPr>
          <p:nvPr>
            <p:ph type="sldNum" sz="quarter" idx="3"/>
          </p:nvPr>
        </p:nvSpPr>
        <p:spPr bwMode="auto">
          <a:xfrm>
            <a:off x="4144619" y="9120976"/>
            <a:ext cx="3170583" cy="480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293" tIns="48146" rIns="96293" bIns="48146" numCol="1" anchor="b" anchorCtr="0" compatLnSpc="1">
            <a:prstTxWarp prst="textNoShape">
              <a:avLst/>
            </a:prstTxWarp>
          </a:bodyPr>
          <a:lstStyle>
            <a:lvl1pPr algn="r" defTabSz="963328">
              <a:defRPr sz="1200" b="0">
                <a:latin typeface="Times New Roman" pitchFamily="18" charset="0"/>
              </a:defRPr>
            </a:lvl1pPr>
          </a:lstStyle>
          <a:p>
            <a:pPr>
              <a:defRPr/>
            </a:pPr>
            <a:fld id="{564382D3-9001-45C9-87BA-49FECD468F30}" type="slidenum">
              <a:rPr lang="en-US" altLang="en-US"/>
              <a:pPr>
                <a:defRPr/>
              </a:pPr>
              <a:t>‹#›</a:t>
            </a:fld>
            <a:endParaRPr lang="en-US" altLang="en-US"/>
          </a:p>
        </p:txBody>
      </p:sp>
    </p:spTree>
    <p:extLst>
      <p:ext uri="{BB962C8B-B14F-4D97-AF65-F5344CB8AC3E}">
        <p14:creationId xmlns:p14="http://schemas.microsoft.com/office/powerpoint/2010/main" val="42084526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1" name="Line 10"/>
          <p:cNvSpPr>
            <a:spLocks noChangeShapeType="1"/>
          </p:cNvSpPr>
          <p:nvPr/>
        </p:nvSpPr>
        <p:spPr bwMode="auto">
          <a:xfrm>
            <a:off x="243509" y="501678"/>
            <a:ext cx="684309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977" tIns="55988" rIns="111977" bIns="55988" anchor="ctr"/>
          <a:lstStyle/>
          <a:p>
            <a:endParaRPr lang="en-US"/>
          </a:p>
        </p:txBody>
      </p:sp>
      <p:sp>
        <p:nvSpPr>
          <p:cNvPr id="63494" name="Rectangle 14"/>
          <p:cNvSpPr>
            <a:spLocks noGrp="1" noRot="1" noChangeAspect="1" noChangeArrowheads="1" noTextEdit="1"/>
          </p:cNvSpPr>
          <p:nvPr>
            <p:ph type="sldImg" idx="2"/>
          </p:nvPr>
        </p:nvSpPr>
        <p:spPr bwMode="auto">
          <a:xfrm>
            <a:off x="939800" y="501650"/>
            <a:ext cx="5451475" cy="40878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59" name="Rectangle 15"/>
          <p:cNvSpPr>
            <a:spLocks noGrp="1" noChangeArrowheads="1"/>
          </p:cNvSpPr>
          <p:nvPr>
            <p:ph type="ftr" sz="quarter" idx="4"/>
          </p:nvPr>
        </p:nvSpPr>
        <p:spPr bwMode="auto">
          <a:xfrm>
            <a:off x="0" y="8960900"/>
            <a:ext cx="7315200" cy="361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0061" tIns="0" rIns="20061" bIns="0" numCol="1" anchor="b" anchorCtr="0" compatLnSpc="1">
            <a:prstTxWarp prst="textNoShape">
              <a:avLst/>
            </a:prstTxWarp>
          </a:bodyPr>
          <a:lstStyle>
            <a:lvl1pPr defTabSz="963328" eaLnBrk="0" hangingPunct="0">
              <a:defRPr sz="1000" b="0" i="1">
                <a:latin typeface="ZapfHumnst BT"/>
              </a:defRPr>
            </a:lvl1pPr>
          </a:lstStyle>
          <a:p>
            <a:pPr>
              <a:defRPr/>
            </a:pPr>
            <a:r>
              <a:rPr lang="en-US" altLang="en-US" smtClean="0"/>
              <a:t>Module 0, 1 -Course and Product Overview</a:t>
            </a:r>
            <a:endParaRPr lang="en-US" altLang="en-US"/>
          </a:p>
        </p:txBody>
      </p:sp>
      <p:sp>
        <p:nvSpPr>
          <p:cNvPr id="6164" name="Rectangle 20"/>
          <p:cNvSpPr>
            <a:spLocks noGrp="1" noChangeArrowheads="1"/>
          </p:cNvSpPr>
          <p:nvPr>
            <p:ph type="body" sz="quarter" idx="3"/>
          </p:nvPr>
        </p:nvSpPr>
        <p:spPr bwMode="auto">
          <a:xfrm>
            <a:off x="564574" y="4815454"/>
            <a:ext cx="6248702" cy="424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091" tIns="50547" rIns="101091" bIns="50547" numCol="1" anchor="t" anchorCtr="0" compatLnSpc="1">
            <a:prstTxWarp prst="textNoShape">
              <a:avLst/>
            </a:prstTxWarp>
          </a:bodyPr>
          <a:lstStyle/>
          <a:p>
            <a:pPr lvl="0"/>
            <a:r>
              <a:rPr lang="en-US" altLang="en-US" noProof="0" dirty="0" smtClean="0"/>
              <a:t>Body Text – Times New Roman 9pt</a:t>
            </a:r>
          </a:p>
          <a:p>
            <a:pPr lvl="1"/>
            <a:r>
              <a:rPr lang="en-US" altLang="en-US" noProof="0" dirty="0" smtClean="0"/>
              <a:t>Second Level</a:t>
            </a:r>
          </a:p>
          <a:p>
            <a:pPr lvl="2"/>
            <a:r>
              <a:rPr lang="en-US" altLang="en-US" noProof="0" dirty="0" smtClean="0"/>
              <a:t>Third Level</a:t>
            </a:r>
          </a:p>
          <a:p>
            <a:pPr lvl="3"/>
            <a:r>
              <a:rPr lang="en-US" altLang="en-US" noProof="0" dirty="0" smtClean="0"/>
              <a:t>Fourth Level</a:t>
            </a:r>
          </a:p>
          <a:p>
            <a:pPr lvl="4"/>
            <a:r>
              <a:rPr lang="en-US" altLang="en-US" noProof="0" dirty="0" smtClean="0"/>
              <a:t>Fifth Level</a:t>
            </a:r>
          </a:p>
        </p:txBody>
      </p:sp>
    </p:spTree>
    <p:extLst>
      <p:ext uri="{BB962C8B-B14F-4D97-AF65-F5344CB8AC3E}">
        <p14:creationId xmlns:p14="http://schemas.microsoft.com/office/powerpoint/2010/main" val="1935404038"/>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ibm.biz/BdRnWi" TargetMode="External"/><Relationship Id="rId3" Type="http://schemas.openxmlformats.org/officeDocument/2006/relationships/hyperlink" Target="https://ibm.biz/BdRSTS" TargetMode="External"/><Relationship Id="rId7" Type="http://schemas.openxmlformats.org/officeDocument/2006/relationships/hyperlink" Target="https://ibm.biz/BdRqpT"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ibm.biz/BdRywU" TargetMode="External"/><Relationship Id="rId5" Type="http://schemas.openxmlformats.org/officeDocument/2006/relationships/hyperlink" Target="https://ibm.biz/BdR6Dq" TargetMode="External"/><Relationship Id="rId4" Type="http://schemas.openxmlformats.org/officeDocument/2006/relationships/hyperlink" Target="https://ibm.biz/BdDaMe" TargetMode="External"/><Relationship Id="rId9" Type="http://schemas.openxmlformats.org/officeDocument/2006/relationships/hyperlink" Target="https://ibm.biz/BdRn7u"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1687748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72709" name="Notes Placeholder 2"/>
          <p:cNvSpPr>
            <a:spLocks noGrp="1"/>
          </p:cNvSpPr>
          <p:nvPr>
            <p:ph type="body" idx="1"/>
          </p:nvPr>
        </p:nvSpPr>
        <p:spPr/>
        <p:txBody>
          <a:bodyPr/>
          <a:lstStyle/>
          <a:p>
            <a:r>
              <a:rPr lang="en-US" altLang="en-US" dirty="0" smtClean="0"/>
              <a:t>An entertainment company routinely spent 2 weeks getting software to work in the test lab. </a:t>
            </a:r>
          </a:p>
          <a:p>
            <a:r>
              <a:rPr lang="en-US" altLang="en-US" dirty="0" smtClean="0"/>
              <a:t>Most companies have deployment problems. Deployments require too much time, and they are done manually, very often with many errors. </a:t>
            </a:r>
          </a:p>
          <a:p>
            <a:r>
              <a:rPr lang="en-US" altLang="en-US" dirty="0" smtClean="0"/>
              <a:t>Sometimes deployments must be completed in off hours because of the risk that is involved. IBM </a:t>
            </a:r>
            <a:r>
              <a:rPr lang="en-US" altLang="en-US" dirty="0" err="1" smtClean="0"/>
              <a:t>UrbanCode</a:t>
            </a:r>
            <a:r>
              <a:rPr lang="en-US" altLang="en-US" dirty="0" smtClean="0"/>
              <a:t> Deploy helps to eliminate the problem of many people working to complete a deployment that takes too long. Instantly put code in the production environment with </a:t>
            </a:r>
            <a:r>
              <a:rPr lang="en-US" altLang="en-US" dirty="0" err="1" smtClean="0"/>
              <a:t>UrbanCode</a:t>
            </a:r>
            <a:r>
              <a:rPr lang="en-US" altLang="en-US" dirty="0" smtClean="0"/>
              <a:t> Deploy. Sometimes you have people in different “silos” who don’t talk to each other in a company. You need to get the code out quickly to the right place. Developers must catalog and record what code is where. They actually might not know the versions that they put into the deployment environment, and they often deploy code that has bugs. </a:t>
            </a:r>
          </a:p>
        </p:txBody>
      </p:sp>
      <p:sp>
        <p:nvSpPr>
          <p:cNvPr id="4" name="Slide Image Placeholder 3"/>
          <p:cNvSpPr>
            <a:spLocks noGrp="1" noRot="1" noChangeAspect="1"/>
          </p:cNvSpPr>
          <p:nvPr>
            <p:ph type="sldImg"/>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p:spPr>
        <p:txBody>
          <a:bodyPr/>
          <a:lstStyle/>
          <a:p>
            <a:endParaRPr lang="en-US" altLang="en-US" smtClean="0"/>
          </a:p>
        </p:txBody>
      </p:sp>
      <p:sp>
        <p:nvSpPr>
          <p:cNvPr id="73733" name="Footer Placeholder 4"/>
          <p:cNvSpPr>
            <a:spLocks noGrp="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different types of deployment problems as noted here.</a:t>
            </a:r>
            <a:endParaRPr lang="en-US" dirty="0"/>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44107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74756" name="Rectangle 2"/>
          <p:cNvSpPr>
            <a:spLocks noGrp="1" noRot="1" noChangeAspect="1" noChangeArrowheads="1" noTextEdit="1"/>
          </p:cNvSpPr>
          <p:nvPr>
            <p:ph type="sldImg"/>
          </p:nvPr>
        </p:nvSpPr>
        <p:spPr>
          <a:ln/>
        </p:spPr>
      </p:sp>
      <p:sp>
        <p:nvSpPr>
          <p:cNvPr id="74757" name="Rectangle 3"/>
          <p:cNvSpPr>
            <a:spLocks noGrp="1" noChangeArrowheads="1"/>
          </p:cNvSpPr>
          <p:nvPr>
            <p:ph type="body" idx="1"/>
          </p:nvPr>
        </p:nvSpPr>
        <p:spPr>
          <a:noFill/>
        </p:spPr>
        <p:txBody>
          <a:bodyPr/>
          <a:lstStyle/>
          <a:p>
            <a:pPr eaLnBrk="1" hangingPunct="1"/>
            <a:r>
              <a:rPr lang="en-US" altLang="en-US" dirty="0" err="1" smtClean="0"/>
              <a:t>UrbanCode</a:t>
            </a:r>
            <a:r>
              <a:rPr lang="en-US" altLang="en-US" dirty="0" smtClean="0"/>
              <a:t> Deploy reduces deployment time. You reduce reliance on “superheroes.” You don’t eliminate superheroes, but you make them better. You help them to be more effective, deploy faster and with fewer errors. Deployments become so easy that almost anyone can do it. Much of the deployment process with </a:t>
            </a:r>
            <a:r>
              <a:rPr lang="en-US" altLang="en-US" dirty="0" err="1" smtClean="0"/>
              <a:t>UrbanCode</a:t>
            </a:r>
            <a:r>
              <a:rPr lang="en-US" altLang="en-US" dirty="0" smtClean="0"/>
              <a:t> Deploy is “push-button easy.” </a:t>
            </a:r>
          </a:p>
          <a:p>
            <a:pPr eaLnBrk="1" hangingPunct="1"/>
            <a:r>
              <a:rPr lang="en-US" altLang="en-US" dirty="0" err="1" smtClean="0"/>
              <a:t>UrbanCode</a:t>
            </a:r>
            <a:r>
              <a:rPr lang="en-US" altLang="en-US" dirty="0" smtClean="0"/>
              <a:t> Deploy is a single source of honest information: the product is one place that people can go to and see what is installed in what environment. </a:t>
            </a:r>
          </a:p>
          <a:p>
            <a:pPr eaLnBrk="1" hangingPunct="1"/>
            <a:r>
              <a:rPr lang="en-US" altLang="en-US" dirty="0" smtClean="0"/>
              <a:t>Developers can deploy different parts of an application, such as databases, and web stuff which are different. Security: Developers can test environments early but not when an application is in production. Database passwords are different in development or test environments versus production environments. You track environment-specific differences. </a:t>
            </a:r>
          </a:p>
          <a:p>
            <a:pPr eaLnBrk="1" hangingPunct="1"/>
            <a:r>
              <a:rPr lang="en-US" altLang="en-US" dirty="0" smtClean="0"/>
              <a:t>Visibility is clear in the inventory: Certain developers, for example, know how to deploy to IBM WebSphere already so you don’t have to discover how to deploy to it. The tool helps track that knowledge. </a:t>
            </a:r>
          </a:p>
          <a:p>
            <a:pPr eaLnBrk="1" hangingPunct="1"/>
            <a:r>
              <a:rPr lang="en-US" altLang="en-US" dirty="0" smtClean="0"/>
              <a:t>Customers may have built their own scripts and they may have tried to solve problems themselves, but it’s not going to get them all the way. Some customers say that they already have automation. </a:t>
            </a:r>
            <a:r>
              <a:rPr lang="en-US" altLang="en-US" dirty="0" err="1" smtClean="0"/>
              <a:t>UrbanCode</a:t>
            </a:r>
            <a:r>
              <a:rPr lang="en-US" altLang="en-US" dirty="0" smtClean="0"/>
              <a:t> can do it better.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9"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75780" name="Rectangle 1"/>
          <p:cNvSpPr txBox="1">
            <a:spLocks noGrp="1" noChangeArrowheads="1"/>
          </p:cNvSpPr>
          <p:nvPr/>
        </p:nvSpPr>
        <p:spPr bwMode="auto">
          <a:xfrm>
            <a:off x="697396" y="161725"/>
            <a:ext cx="2365513" cy="32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1pPr>
            <a:lvl2pPr marL="742950" indent="-28575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2pPr>
            <a:lvl3pPr marL="1143000" indent="-22860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3pPr>
            <a:lvl4pPr marL="1600200" indent="-22860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4pPr>
            <a:lvl5pPr marL="2057400" indent="-22860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5pPr>
            <a:lvl6pPr marL="25146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6pPr>
            <a:lvl7pPr marL="29718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7pPr>
            <a:lvl8pPr marL="34290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8pPr>
            <a:lvl9pPr marL="38862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9pPr>
          </a:lstStyle>
          <a:p>
            <a:pPr algn="l" eaLnBrk="1"/>
            <a:r>
              <a:rPr lang="en-US" altLang="en-US" sz="1100" b="0">
                <a:solidFill>
                  <a:srgbClr val="000000"/>
                </a:solidFill>
                <a:latin typeface="Calibri" pitchFamily="34" charset="0"/>
                <a:ea typeface="SimSun" pitchFamily="2" charset="-122"/>
              </a:rPr>
              <a:t> </a:t>
            </a:r>
          </a:p>
        </p:txBody>
      </p:sp>
      <p:sp>
        <p:nvSpPr>
          <p:cNvPr id="75781" name="Rectangle 2"/>
          <p:cNvSpPr txBox="1">
            <a:spLocks noGrp="1" noChangeArrowheads="1"/>
          </p:cNvSpPr>
          <p:nvPr/>
        </p:nvSpPr>
        <p:spPr bwMode="auto">
          <a:xfrm>
            <a:off x="4250635" y="161725"/>
            <a:ext cx="2365513" cy="32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1pPr>
            <a:lvl2pPr marL="742950" indent="-28575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2pPr>
            <a:lvl3pPr marL="1143000" indent="-22860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3pPr>
            <a:lvl4pPr marL="1600200" indent="-22860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4pPr>
            <a:lvl5pPr marL="2057400" indent="-22860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5pPr>
            <a:lvl6pPr marL="25146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6pPr>
            <a:lvl7pPr marL="29718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7pPr>
            <a:lvl8pPr marL="34290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8pPr>
            <a:lvl9pPr marL="38862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9pPr>
          </a:lstStyle>
          <a:p>
            <a:pPr algn="l" eaLnBrk="1"/>
            <a:r>
              <a:rPr lang="en-US" altLang="en-US" sz="1100" b="0">
                <a:solidFill>
                  <a:srgbClr val="000000"/>
                </a:solidFill>
                <a:latin typeface="Calibri" pitchFamily="34" charset="0"/>
                <a:ea typeface="SimSun" pitchFamily="2" charset="-122"/>
              </a:rPr>
              <a:t> </a:t>
            </a:r>
          </a:p>
        </p:txBody>
      </p:sp>
      <p:sp>
        <p:nvSpPr>
          <p:cNvPr id="75782" name="Rectangle 3"/>
          <p:cNvSpPr txBox="1">
            <a:spLocks noGrp="1" noChangeArrowheads="1"/>
          </p:cNvSpPr>
          <p:nvPr/>
        </p:nvSpPr>
        <p:spPr bwMode="auto">
          <a:xfrm>
            <a:off x="697396" y="9116025"/>
            <a:ext cx="2365513" cy="32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1pPr>
            <a:lvl2pPr marL="742950" indent="-28575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2pPr>
            <a:lvl3pPr marL="1143000" indent="-22860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3pPr>
            <a:lvl4pPr marL="1600200" indent="-22860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4pPr>
            <a:lvl5pPr marL="2057400" indent="-228600" defTabSz="414338" eaLnBrk="0" hangingPunct="0">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5pPr>
            <a:lvl6pPr marL="25146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6pPr>
            <a:lvl7pPr marL="29718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7pPr>
            <a:lvl8pPr marL="34290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8pPr>
            <a:lvl9pPr marL="3886200" indent="-228600" algn="ctr" defTabSz="414338" eaLnBrk="0" fontAlgn="base" hangingPunct="0">
              <a:spcBef>
                <a:spcPct val="0"/>
              </a:spcBef>
              <a:spcAft>
                <a:spcPct val="0"/>
              </a:spcAft>
              <a:tabLst>
                <a:tab pos="0" algn="l"/>
                <a:tab pos="414338" algn="l"/>
                <a:tab pos="828675" algn="l"/>
                <a:tab pos="1243013" algn="l"/>
                <a:tab pos="1657350" algn="l"/>
                <a:tab pos="2070100" algn="l"/>
                <a:tab pos="2482850" algn="l"/>
                <a:tab pos="2897188" algn="l"/>
                <a:tab pos="3311525" algn="l"/>
                <a:tab pos="3725863" algn="l"/>
                <a:tab pos="4140200" algn="l"/>
                <a:tab pos="4554538" algn="l"/>
                <a:tab pos="4968875" algn="l"/>
                <a:tab pos="5383213" algn="l"/>
                <a:tab pos="5797550" algn="l"/>
                <a:tab pos="6210300" algn="l"/>
                <a:tab pos="6623050" algn="l"/>
                <a:tab pos="7037388" algn="l"/>
                <a:tab pos="7451725" algn="l"/>
                <a:tab pos="7866063" algn="l"/>
                <a:tab pos="8280400" algn="l"/>
              </a:tabLst>
              <a:defRPr sz="2800" b="1">
                <a:solidFill>
                  <a:schemeClr val="tx1"/>
                </a:solidFill>
                <a:latin typeface="Arial" pitchFamily="34" charset="0"/>
                <a:cs typeface="Arial" pitchFamily="34" charset="0"/>
              </a:defRPr>
            </a:lvl9pPr>
          </a:lstStyle>
          <a:p>
            <a:pPr algn="l" eaLnBrk="1"/>
            <a:r>
              <a:rPr lang="en-US" altLang="en-US" sz="1100" b="0">
                <a:solidFill>
                  <a:srgbClr val="000000"/>
                </a:solidFill>
                <a:latin typeface="Calibri" pitchFamily="34" charset="0"/>
                <a:ea typeface="SimSun" pitchFamily="2" charset="-122"/>
              </a:rPr>
              <a:t> </a:t>
            </a:r>
          </a:p>
        </p:txBody>
      </p:sp>
      <p:sp>
        <p:nvSpPr>
          <p:cNvPr id="75785" name="Text Box 2"/>
          <p:cNvSpPr>
            <a:spLocks noGrp="1" noChangeArrowheads="1"/>
          </p:cNvSpPr>
          <p:nvPr>
            <p:ph type="body" idx="1"/>
          </p:nvPr>
        </p:nvSpPr>
        <p:spPr/>
        <p:txBody>
          <a:bodyPr/>
          <a:lstStyle/>
          <a:p>
            <a:r>
              <a:rPr lang="en-US" altLang="en-US" dirty="0" smtClean="0"/>
              <a:t>Deployment is at the heart of the DevOps architecture. DevOps is a philosophy of lean and agile principles. IBM </a:t>
            </a:r>
            <a:r>
              <a:rPr lang="en-US" altLang="en-US" dirty="0" err="1" smtClean="0"/>
              <a:t>UrbanCode</a:t>
            </a:r>
            <a:r>
              <a:rPr lang="en-US" altLang="en-US" dirty="0" smtClean="0"/>
              <a:t> Deploy is part of the DevOps story. It is a tool that supports the philosophy and facilitates continuous deployment. It helps you spend more time on high-value tasks. </a:t>
            </a:r>
          </a:p>
          <a:p>
            <a:endParaRPr lang="en-US" altLang="en-US" dirty="0" smtClean="0"/>
          </a:p>
          <a:p>
            <a:r>
              <a:rPr lang="en-US" dirty="0" smtClean="0"/>
              <a:t>IBM</a:t>
            </a:r>
            <a:r>
              <a:rPr lang="en-US" altLang="en-US" dirty="0" smtClean="0"/>
              <a:t>’</a:t>
            </a:r>
            <a:r>
              <a:rPr lang="en-US" dirty="0" smtClean="0"/>
              <a:t>s approach to DevOps </a:t>
            </a:r>
            <a:r>
              <a:rPr lang="en-US" dirty="0" smtClean="0">
                <a:hlinkClick r:id="rId3"/>
              </a:rPr>
              <a:t>https://ibm.biz/BdRSTS</a:t>
            </a:r>
            <a:endParaRPr lang="en-US" dirty="0" smtClean="0"/>
          </a:p>
          <a:p>
            <a:r>
              <a:rPr lang="en-US" dirty="0" smtClean="0"/>
              <a:t>Adopting IBM</a:t>
            </a:r>
            <a:r>
              <a:rPr lang="en-US" altLang="en-US" dirty="0" smtClean="0"/>
              <a:t>’</a:t>
            </a:r>
            <a:r>
              <a:rPr lang="en-US" dirty="0" smtClean="0"/>
              <a:t>s approach:  </a:t>
            </a:r>
            <a:r>
              <a:rPr lang="en-US" dirty="0" smtClean="0">
                <a:hlinkClick r:id="rId4"/>
              </a:rPr>
              <a:t>https://ibm.biz/BdDaMe</a:t>
            </a:r>
            <a:endParaRPr lang="en-US" dirty="0" smtClean="0"/>
          </a:p>
          <a:p>
            <a:r>
              <a:rPr lang="en-US" dirty="0" smtClean="0"/>
              <a:t>Workshop assets: </a:t>
            </a:r>
            <a:r>
              <a:rPr lang="en-US" dirty="0" smtClean="0">
                <a:hlinkClick r:id="rId5"/>
              </a:rPr>
              <a:t>https://ibm.biz/BdR6Dq</a:t>
            </a:r>
            <a:endParaRPr lang="en-US" dirty="0" smtClean="0"/>
          </a:p>
          <a:p>
            <a:r>
              <a:rPr lang="en-US" dirty="0" smtClean="0"/>
              <a:t>Workshop Four Steps:</a:t>
            </a:r>
          </a:p>
          <a:p>
            <a:r>
              <a:rPr lang="en-US" dirty="0" smtClean="0"/>
              <a:t>Step 1: </a:t>
            </a:r>
            <a:r>
              <a:rPr lang="en-US" dirty="0" smtClean="0">
                <a:hlinkClick r:id="rId6"/>
              </a:rPr>
              <a:t>https://ibm.biz/BdRywU</a:t>
            </a:r>
            <a:endParaRPr lang="en-US" dirty="0" smtClean="0"/>
          </a:p>
          <a:p>
            <a:r>
              <a:rPr lang="en-US" dirty="0" smtClean="0"/>
              <a:t>Step 2: </a:t>
            </a:r>
            <a:r>
              <a:rPr lang="en-US" dirty="0" smtClean="0">
                <a:hlinkClick r:id="rId7"/>
              </a:rPr>
              <a:t>https://ibm.biz/BdRqpT</a:t>
            </a:r>
            <a:endParaRPr lang="en-US" dirty="0" smtClean="0"/>
          </a:p>
          <a:p>
            <a:r>
              <a:rPr lang="en-US" dirty="0" smtClean="0"/>
              <a:t>Step 3: </a:t>
            </a:r>
            <a:r>
              <a:rPr lang="en-US" dirty="0" smtClean="0">
                <a:hlinkClick r:id="rId8"/>
              </a:rPr>
              <a:t>https://ibm.biz/BdRnWi</a:t>
            </a:r>
            <a:endParaRPr lang="en-US" dirty="0" smtClean="0"/>
          </a:p>
          <a:p>
            <a:r>
              <a:rPr lang="en-US" dirty="0" smtClean="0"/>
              <a:t>Step 4:  </a:t>
            </a:r>
            <a:r>
              <a:rPr lang="en-US" dirty="0" smtClean="0">
                <a:hlinkClick r:id="rId9"/>
              </a:rPr>
              <a:t>https://ibm.biz/BdRn7u</a:t>
            </a:r>
            <a:endParaRPr lang="en-US" dirty="0" smtClean="0"/>
          </a:p>
          <a:p>
            <a:endParaRPr lang="en-US" altLang="en-US" dirty="0" smtClean="0"/>
          </a:p>
        </p:txBody>
      </p:sp>
      <p:sp>
        <p:nvSpPr>
          <p:cNvPr id="7" name="Slide Image Placeholder 6"/>
          <p:cNvSpPr>
            <a:spLocks noGrp="1" noRot="1" noChangeAspect="1"/>
          </p:cNvSpPr>
          <p:nvPr>
            <p:ph type="sldImg"/>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76804" name="Rectangle 2"/>
          <p:cNvSpPr>
            <a:spLocks noGrp="1" noRot="1" noChangeAspect="1" noChangeArrowheads="1" noTextEdit="1"/>
          </p:cNvSpPr>
          <p:nvPr>
            <p:ph type="sldImg"/>
          </p:nvPr>
        </p:nvSpPr>
        <p:spPr>
          <a:ln/>
        </p:spPr>
      </p:sp>
      <p:sp>
        <p:nvSpPr>
          <p:cNvPr id="76805"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77828" name="Rectangle 2"/>
          <p:cNvSpPr>
            <a:spLocks noGrp="1" noRot="1" noChangeAspect="1" noChangeArrowheads="1" noTextEdit="1"/>
          </p:cNvSpPr>
          <p:nvPr>
            <p:ph type="sldImg"/>
          </p:nvPr>
        </p:nvSpPr>
        <p:spPr>
          <a:ln/>
        </p:spPr>
      </p:sp>
      <p:sp>
        <p:nvSpPr>
          <p:cNvPr id="77829" name="Rectangle 3"/>
          <p:cNvSpPr>
            <a:spLocks noGrp="1" noChangeArrowheads="1"/>
          </p:cNvSpPr>
          <p:nvPr>
            <p:ph type="body" idx="1"/>
          </p:nvPr>
        </p:nvSpPr>
        <p:spPr>
          <a:noFill/>
        </p:spPr>
        <p:txBody>
          <a:bodyPr/>
          <a:lstStyle/>
          <a:p>
            <a:pPr lvl="1" eaLnBrk="1" hangingPunct="1"/>
            <a:r>
              <a:rPr lang="en-US" altLang="en-US" dirty="0" smtClean="0"/>
              <a:t>Selecting application components from a repository:</a:t>
            </a:r>
          </a:p>
          <a:p>
            <a:pPr lvl="2" eaLnBrk="1" hangingPunct="1"/>
            <a:r>
              <a:rPr lang="en-US" altLang="en-US" dirty="0" smtClean="0"/>
              <a:t>JAR files</a:t>
            </a:r>
          </a:p>
          <a:p>
            <a:pPr lvl="2" eaLnBrk="1" hangingPunct="1"/>
            <a:r>
              <a:rPr lang="en-US" altLang="en-US" dirty="0" smtClean="0"/>
              <a:t>WAR files</a:t>
            </a:r>
          </a:p>
          <a:p>
            <a:pPr lvl="2" eaLnBrk="1" hangingPunct="1"/>
            <a:r>
              <a:rPr lang="en-US" altLang="en-US" dirty="0" smtClean="0"/>
              <a:t>Database files</a:t>
            </a:r>
          </a:p>
          <a:p>
            <a:pPr lvl="2" eaLnBrk="1" hangingPunct="1"/>
            <a:r>
              <a:rPr lang="en-US" altLang="en-US" dirty="0" smtClean="0"/>
              <a:t>EAR Files</a:t>
            </a:r>
          </a:p>
          <a:p>
            <a:pPr lvl="2" eaLnBrk="1" hangingPunct="1"/>
            <a:r>
              <a:rPr lang="en-US" altLang="en-US" dirty="0" smtClean="0"/>
              <a:t>Compiled files</a:t>
            </a:r>
          </a:p>
          <a:p>
            <a:pPr lvl="2" eaLnBrk="1" hangingPunct="1"/>
            <a:endParaRPr lang="en-US" altLang="en-US" dirty="0" smtClean="0"/>
          </a:p>
          <a:p>
            <a:pPr lvl="1" eaLnBrk="1" hangingPunct="1"/>
            <a:r>
              <a:rPr lang="en-US" altLang="en-US" dirty="0" smtClean="0"/>
              <a:t>Typically an application includes 3 - 6 environments. There are at least two test environments. </a:t>
            </a:r>
          </a:p>
          <a:p>
            <a:pPr eaLnBrk="1" hangingPunct="1"/>
            <a:endParaRPr lang="en-US" alt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78853" name="Rectangle 3"/>
          <p:cNvSpPr>
            <a:spLocks noGrp="1" noChangeArrowheads="1"/>
          </p:cNvSpPr>
          <p:nvPr>
            <p:ph type="body" idx="1"/>
          </p:nvPr>
        </p:nvSpPr>
        <p:spPr/>
        <p:txBody>
          <a:bodyPr/>
          <a:lstStyle/>
          <a:p>
            <a:r>
              <a:rPr lang="en-US" altLang="en-US" dirty="0" smtClean="0"/>
              <a:t>Typically, each stage in the deployment represents a step of higher criticality, such as quality assurance to production. Moving software is broadly defined. Software could refer to binary files, static content, software updates and so on. </a:t>
            </a:r>
          </a:p>
          <a:p>
            <a:r>
              <a:rPr lang="en-US" altLang="en-US" dirty="0" smtClean="0"/>
              <a:t>Change happens in the context of an application. An application brings a relationship among components, security, and governance in environments. An application is a core organizational structure of the tool that brings pieces together. An application is a program that assembles blocks together so they can be deployed and tested easily. Components are associated with an application. People think of components as belonging to a single application. It is uncommon for a component to be used by multiple applications. You assemble versions of components to create a snapshot. </a:t>
            </a:r>
          </a:p>
          <a:p>
            <a:endParaRPr lang="en-US" altLang="en-US" dirty="0" smtClean="0"/>
          </a:p>
        </p:txBody>
      </p:sp>
      <p:sp>
        <p:nvSpPr>
          <p:cNvPr id="4" name="Slide Image Placeholder 3"/>
          <p:cNvSpPr>
            <a:spLocks noGrp="1" noRot="1" noChangeAspect="1"/>
          </p:cNvSpPr>
          <p:nvPr>
            <p:ph type="sldImg"/>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79877" name="Notes Placeholder 2"/>
          <p:cNvSpPr>
            <a:spLocks noGrp="1"/>
          </p:cNvSpPr>
          <p:nvPr>
            <p:ph type="body" idx="1"/>
          </p:nvPr>
        </p:nvSpPr>
        <p:spPr/>
        <p:txBody>
          <a:bodyPr/>
          <a:lstStyle/>
          <a:p>
            <a:r>
              <a:rPr lang="en-US" altLang="en-US" smtClean="0"/>
              <a:t>Application</a:t>
            </a:r>
          </a:p>
          <a:p>
            <a:pPr lvl="1"/>
            <a:r>
              <a:rPr lang="en-US" altLang="en-US" smtClean="0"/>
              <a:t>A top-level structure to bind processes, properties, and component versions together</a:t>
            </a:r>
          </a:p>
          <a:p>
            <a:r>
              <a:rPr lang="en-US" altLang="en-US" smtClean="0"/>
              <a:t>Components</a:t>
            </a:r>
          </a:p>
          <a:p>
            <a:pPr lvl="1"/>
            <a:r>
              <a:rPr lang="en-US" altLang="en-US" smtClean="0"/>
              <a:t>Tiers or services of the application, each with distinct processes and properties</a:t>
            </a:r>
          </a:p>
          <a:p>
            <a:r>
              <a:rPr lang="en-US" altLang="en-US" smtClean="0"/>
              <a:t>Environments</a:t>
            </a:r>
          </a:p>
          <a:p>
            <a:pPr lvl="1"/>
            <a:r>
              <a:rPr lang="en-US" altLang="en-US" smtClean="0"/>
              <a:t>Target servers</a:t>
            </a:r>
          </a:p>
          <a:p>
            <a:pPr lvl="1"/>
            <a:r>
              <a:rPr lang="en-US" altLang="en-US" smtClean="0"/>
              <a:t>Environment-specific configurations</a:t>
            </a:r>
          </a:p>
          <a:p>
            <a:r>
              <a:rPr lang="en-US" altLang="en-US" smtClean="0"/>
              <a:t>Processes</a:t>
            </a:r>
          </a:p>
          <a:p>
            <a:pPr lvl="1"/>
            <a:r>
              <a:rPr lang="en-US" altLang="en-US" smtClean="0"/>
              <a:t>Coordinate component-level processes</a:t>
            </a:r>
          </a:p>
          <a:p>
            <a:pPr lvl="1"/>
            <a:r>
              <a:rPr lang="en-US" altLang="en-US" smtClean="0"/>
              <a:t>The same processes are used among environments</a:t>
            </a:r>
          </a:p>
          <a:p>
            <a:endParaRPr lang="en-US" altLang="en-US" smtClean="0"/>
          </a:p>
        </p:txBody>
      </p:sp>
      <p:sp>
        <p:nvSpPr>
          <p:cNvPr id="4" name="Slide Image Placeholder 3"/>
          <p:cNvSpPr>
            <a:spLocks noGrp="1" noRot="1" noChangeAspec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65542" name="Text Box 3"/>
          <p:cNvSpPr txBox="1">
            <a:spLocks noChangeArrowheads="1"/>
          </p:cNvSpPr>
          <p:nvPr/>
        </p:nvSpPr>
        <p:spPr bwMode="auto">
          <a:xfrm>
            <a:off x="475424" y="1282251"/>
            <a:ext cx="2070652" cy="71274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395" tIns="66395" rIns="66395" bIns="66395"/>
          <a:lstStyle>
            <a:lvl1pPr defTabSz="911225" eaLnBrk="0" hangingPunct="0">
              <a:defRPr sz="2800" b="1">
                <a:solidFill>
                  <a:schemeClr val="tx1"/>
                </a:solidFill>
                <a:latin typeface="Arial" pitchFamily="34" charset="0"/>
                <a:cs typeface="Arial" pitchFamily="34" charset="0"/>
              </a:defRPr>
            </a:lvl1pPr>
            <a:lvl2pPr marL="742950" indent="-285750" defTabSz="911225" eaLnBrk="0" hangingPunct="0">
              <a:defRPr sz="2800" b="1">
                <a:solidFill>
                  <a:schemeClr val="tx1"/>
                </a:solidFill>
                <a:latin typeface="Arial" pitchFamily="34" charset="0"/>
                <a:cs typeface="Arial" pitchFamily="34" charset="0"/>
              </a:defRPr>
            </a:lvl2pPr>
            <a:lvl3pPr marL="1143000" indent="-228600" defTabSz="911225" eaLnBrk="0" hangingPunct="0">
              <a:defRPr sz="2800" b="1">
                <a:solidFill>
                  <a:schemeClr val="tx1"/>
                </a:solidFill>
                <a:latin typeface="Arial" pitchFamily="34" charset="0"/>
                <a:cs typeface="Arial" pitchFamily="34" charset="0"/>
              </a:defRPr>
            </a:lvl3pPr>
            <a:lvl4pPr marL="1600200" indent="-228600" defTabSz="911225" eaLnBrk="0" hangingPunct="0">
              <a:defRPr sz="2800" b="1">
                <a:solidFill>
                  <a:schemeClr val="tx1"/>
                </a:solidFill>
                <a:latin typeface="Arial" pitchFamily="34" charset="0"/>
                <a:cs typeface="Arial" pitchFamily="34" charset="0"/>
              </a:defRPr>
            </a:lvl4pPr>
            <a:lvl5pPr marL="2057400" indent="-228600" defTabSz="911225" eaLnBrk="0" hangingPunct="0">
              <a:defRPr sz="2800" b="1">
                <a:solidFill>
                  <a:schemeClr val="tx1"/>
                </a:solidFill>
                <a:latin typeface="Arial" pitchFamily="34" charset="0"/>
                <a:cs typeface="Arial" pitchFamily="34" charset="0"/>
              </a:defRPr>
            </a:lvl5pPr>
            <a:lvl6pPr marL="25146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9pPr>
          </a:lstStyle>
          <a:p>
            <a:pPr algn="l">
              <a:spcBef>
                <a:spcPts val="207"/>
              </a:spcBef>
              <a:spcAft>
                <a:spcPts val="207"/>
              </a:spcAft>
            </a:pPr>
            <a:endParaRPr lang="en-US" altLang="en-US" sz="900" b="0">
              <a:latin typeface="Times New Roman" pitchFamily="18" charset="0"/>
              <a:cs typeface="Times New Roman" pitchFamily="18" charset="0"/>
            </a:endParaRPr>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3454816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967886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smtClean="0"/>
              <a:t>Module 0, 1 -Course and Product Overview</a:t>
            </a:r>
            <a:endParaRPr lang="en-US" altLang="en-US"/>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697985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smtClean="0"/>
              <a:t>Module 0, 1 -Course and Product Overview</a:t>
            </a:r>
            <a:endParaRPr lang="en-US" altLang="en-US"/>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3391778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81924" name="Rectangle 7"/>
          <p:cNvSpPr txBox="1">
            <a:spLocks noGrp="1" noChangeArrowheads="1"/>
          </p:cNvSpPr>
          <p:nvPr/>
        </p:nvSpPr>
        <p:spPr bwMode="auto">
          <a:xfrm>
            <a:off x="4144619" y="9120976"/>
            <a:ext cx="3170583" cy="48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86" tIns="48143" rIns="96286" bIns="48143" anchor="b"/>
          <a:lstStyle>
            <a:lvl1pPr defTabSz="966788" eaLnBrk="0" hangingPunct="0">
              <a:defRPr sz="2800" b="1">
                <a:solidFill>
                  <a:schemeClr val="tx1"/>
                </a:solidFill>
                <a:latin typeface="Arial" pitchFamily="34" charset="0"/>
                <a:cs typeface="Arial" pitchFamily="34" charset="0"/>
              </a:defRPr>
            </a:lvl1pPr>
            <a:lvl2pPr marL="742950" indent="-285750" defTabSz="966788" eaLnBrk="0" hangingPunct="0">
              <a:defRPr sz="2800" b="1">
                <a:solidFill>
                  <a:schemeClr val="tx1"/>
                </a:solidFill>
                <a:latin typeface="Arial" pitchFamily="34" charset="0"/>
                <a:cs typeface="Arial" pitchFamily="34" charset="0"/>
              </a:defRPr>
            </a:lvl2pPr>
            <a:lvl3pPr marL="1143000" indent="-228600" defTabSz="966788" eaLnBrk="0" hangingPunct="0">
              <a:defRPr sz="2800" b="1">
                <a:solidFill>
                  <a:schemeClr val="tx1"/>
                </a:solidFill>
                <a:latin typeface="Arial" pitchFamily="34" charset="0"/>
                <a:cs typeface="Arial" pitchFamily="34" charset="0"/>
              </a:defRPr>
            </a:lvl3pPr>
            <a:lvl4pPr marL="1600200" indent="-228600" defTabSz="966788" eaLnBrk="0" hangingPunct="0">
              <a:defRPr sz="2800" b="1">
                <a:solidFill>
                  <a:schemeClr val="tx1"/>
                </a:solidFill>
                <a:latin typeface="Arial" pitchFamily="34" charset="0"/>
                <a:cs typeface="Arial" pitchFamily="34" charset="0"/>
              </a:defRPr>
            </a:lvl4pPr>
            <a:lvl5pPr marL="2057400" indent="-228600" defTabSz="966788" eaLnBrk="0" hangingPunct="0">
              <a:defRPr sz="2800" b="1">
                <a:solidFill>
                  <a:schemeClr val="tx1"/>
                </a:solidFill>
                <a:latin typeface="Arial" pitchFamily="34" charset="0"/>
                <a:cs typeface="Arial" pitchFamily="34" charset="0"/>
              </a:defRPr>
            </a:lvl5pPr>
            <a:lvl6pPr marL="2514600" indent="-228600" algn="ctr" defTabSz="966788"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966788"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966788"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966788" eaLnBrk="0" fontAlgn="base" hangingPunct="0">
              <a:spcBef>
                <a:spcPct val="0"/>
              </a:spcBef>
              <a:spcAft>
                <a:spcPct val="0"/>
              </a:spcAft>
              <a:defRPr sz="2800" b="1">
                <a:solidFill>
                  <a:schemeClr val="tx1"/>
                </a:solidFill>
                <a:latin typeface="Arial" pitchFamily="34" charset="0"/>
                <a:cs typeface="Arial" pitchFamily="34" charset="0"/>
              </a:defRPr>
            </a:lvl9pPr>
          </a:lstStyle>
          <a:p>
            <a:pPr algn="r" eaLnBrk="1" hangingPunct="1"/>
            <a:endParaRPr lang="en-US" altLang="en-US" sz="1300" b="0" dirty="0">
              <a:latin typeface="Times New Roman" pitchFamily="18" charset="0"/>
            </a:endParaRPr>
          </a:p>
        </p:txBody>
      </p:sp>
      <p:sp>
        <p:nvSpPr>
          <p:cNvPr id="81926" name="Rectangle 3"/>
          <p:cNvSpPr>
            <a:spLocks noGrp="1" noChangeArrowheads="1"/>
          </p:cNvSpPr>
          <p:nvPr>
            <p:ph type="body" idx="1"/>
          </p:nvPr>
        </p:nvSpPr>
        <p:spPr/>
        <p:txBody>
          <a:bodyPr/>
          <a:lstStyle/>
          <a:p>
            <a:r>
              <a:rPr lang="en-US" altLang="en-US" smtClean="0"/>
              <a:t>The Relay server:</a:t>
            </a:r>
          </a:p>
          <a:p>
            <a:pPr lvl="1"/>
            <a:r>
              <a:rPr lang="en-US" altLang="en-US" smtClean="0"/>
              <a:t>Also known as “Agent Relay.”</a:t>
            </a:r>
          </a:p>
          <a:p>
            <a:pPr lvl="1"/>
            <a:r>
              <a:rPr lang="en-US" altLang="en-US" smtClean="0"/>
              <a:t>A server that is used to “relay” commands from the main UrbanCode server to the agents.</a:t>
            </a:r>
          </a:p>
          <a:p>
            <a:pPr lvl="1"/>
            <a:r>
              <a:rPr lang="en-US" altLang="en-US" smtClean="0"/>
              <a:t>Used to cross firewalls, where communication to multiple machines and ports is restricted.</a:t>
            </a:r>
          </a:p>
          <a:p>
            <a:pPr lvl="1"/>
            <a:r>
              <a:rPr lang="en-US" altLang="en-US" smtClean="0"/>
              <a:t>An agent doesn’t have instructions to do anything. The instructions come in the form of a plug-in. To run a shell command, there is a shell plug-in. Many WebSphere plug-ins are available. </a:t>
            </a:r>
          </a:p>
          <a:p>
            <a:endParaRPr lang="en-US" altLang="en-US" smtClean="0"/>
          </a:p>
          <a:p>
            <a:endParaRPr lang="en-US" altLang="en-US" smtClean="0"/>
          </a:p>
        </p:txBody>
      </p:sp>
      <p:sp>
        <p:nvSpPr>
          <p:cNvPr id="4" name="Slide Image Placeholder 3"/>
          <p:cNvSpPr>
            <a:spLocks noGrp="1" noRot="1" noChangeAspect="1"/>
          </p:cNvSpPr>
          <p:nvPr>
            <p:ph type="sldImg"/>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noFill/>
        </p:spPr>
        <p:txBody>
          <a:bodyPr/>
          <a:lstStyle/>
          <a:p>
            <a:pPr eaLnBrk="1" hangingPunct="1"/>
            <a:r>
              <a:rPr lang="en-US" altLang="en-US" smtClean="0"/>
              <a:t>Work items: If a job requires approval, an approval process must be created. Then, the job is displayed in the approver’s </a:t>
            </a:r>
            <a:r>
              <a:rPr lang="en-US" altLang="en-US" b="1" smtClean="0"/>
              <a:t>Work Items</a:t>
            </a:r>
            <a:r>
              <a:rPr lang="en-US" altLang="en-US" smtClean="0"/>
              <a:t> tab.</a:t>
            </a:r>
          </a:p>
          <a:p>
            <a:pPr eaLnBrk="1" hangingPunct="1"/>
            <a:r>
              <a:rPr lang="en-US" altLang="en-US" smtClean="0"/>
              <a:t>Until it is approved, the job remains idle if it is unscheduled. If time runs out on a scheduled job that requires approval, the job fails. With this control, the approver can verify the deployment details and choose the time that it is deployed. Notifications are sent to users who are eligible to complete an approval step if the system is configured with an email server and the user has a set email address.</a:t>
            </a:r>
          </a:p>
          <a:p>
            <a:pPr eaLnBrk="1" hangingPunct="1"/>
            <a:r>
              <a:rPr lang="en-US" altLang="en-US" smtClean="0"/>
              <a:t>Reports: IBM® UrbanCode Deploy provides deployment and security reports. Deployment reports contain historical information about deployments. Data can be filtered in various ways and reports can be printed and saved.</a:t>
            </a:r>
          </a:p>
          <a:p>
            <a:pPr eaLnBrk="1" hangingPunct="1"/>
            <a:r>
              <a:rPr lang="en-US" altLang="en-US" smtClean="0"/>
              <a:t>Settings: The tables under settings list several system-wide settings. There are security settings, artifact cleanup settings,  licensing settings, and so on.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83972" name="Rectangle 2"/>
          <p:cNvSpPr>
            <a:spLocks noGrp="1" noRot="1" noChangeAspect="1" noChangeArrowheads="1" noTextEdit="1"/>
          </p:cNvSpPr>
          <p:nvPr>
            <p:ph type="sldImg"/>
          </p:nvPr>
        </p:nvSpPr>
        <p:spPr>
          <a:ln/>
        </p:spPr>
      </p:sp>
      <p:sp>
        <p:nvSpPr>
          <p:cNvPr id="83973" name="Rectangle 3"/>
          <p:cNvSpPr>
            <a:spLocks noGrp="1" noChangeArrowheads="1"/>
          </p:cNvSpPr>
          <p:nvPr>
            <p:ph type="body" idx="1"/>
          </p:nvPr>
        </p:nvSpPr>
        <p:spPr>
          <a:noFill/>
        </p:spPr>
        <p:txBody>
          <a:bodyPr/>
          <a:lstStyle/>
          <a:p>
            <a:pPr eaLnBrk="1" hangingPunct="1"/>
            <a:r>
              <a:rPr lang="en-US" altLang="en-US" dirty="0" smtClean="0"/>
              <a:t>Many organizations have multi-tier applications and different people work on different parts. </a:t>
            </a:r>
            <a:r>
              <a:rPr lang="en-US" altLang="en-US" dirty="0" err="1" smtClean="0"/>
              <a:t>UrbanCode</a:t>
            </a:r>
            <a:r>
              <a:rPr lang="en-US" altLang="en-US" dirty="0" smtClean="0"/>
              <a:t> Deploy helps people collaborate. You typically have different people and groups working on different components.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noFill/>
        </p:spPr>
        <p:txBody>
          <a:bodyPr/>
          <a:lstStyle/>
          <a:p>
            <a:pPr eaLnBrk="1" hangingPunct="1"/>
            <a:r>
              <a:rPr lang="en-US" altLang="en-US" dirty="0" smtClean="0"/>
              <a:t>Three instances of Tomcat: one is embedded in the UCD installation, one is running on port 8085, and the other is running on port 8086. </a:t>
            </a:r>
          </a:p>
          <a:p>
            <a:pPr eaLnBrk="1" hangingPunct="1"/>
            <a:r>
              <a:rPr lang="en-US" altLang="en-US" dirty="0" smtClean="0"/>
              <a:t>Because this is on one virtual environment, there is one agent. However, in a real-world scenario, the SIT and UAT environments would be on different servers with different agents. </a:t>
            </a:r>
          </a:p>
          <a:p>
            <a:pPr eaLnBrk="1" hangingPunct="1"/>
            <a:endParaRPr lang="en-US"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629991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7"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21" name="Slide Image Placeholder 20"/>
          <p:cNvSpPr>
            <a:spLocks noGrp="1" noRot="1" noChangeAspect="1"/>
          </p:cNvSpPr>
          <p:nvPr>
            <p:ph type="sldImg"/>
          </p:nvPr>
        </p:nvSpPr>
        <p:spPr/>
      </p:sp>
      <p:sp>
        <p:nvSpPr>
          <p:cNvPr id="22" name="Notes Placeholder 21"/>
          <p:cNvSpPr>
            <a:spLocks noGrp="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86020" name="Rectangle 2"/>
          <p:cNvSpPr>
            <a:spLocks noGrp="1" noRot="1" noChangeAspect="1" noChangeArrowheads="1" noTextEdit="1"/>
          </p:cNvSpPr>
          <p:nvPr>
            <p:ph type="sldImg"/>
          </p:nvPr>
        </p:nvSpPr>
        <p:spPr>
          <a:ln/>
        </p:spPr>
      </p:sp>
      <p:sp>
        <p:nvSpPr>
          <p:cNvPr id="86021" name="Rectangle 3"/>
          <p:cNvSpPr>
            <a:spLocks noGrp="1" noChangeArrowheads="1"/>
          </p:cNvSpPr>
          <p:nvPr>
            <p:ph type="body" idx="1"/>
          </p:nvPr>
        </p:nvSpPr>
        <p:spPr>
          <a:noFill/>
        </p:spPr>
        <p:txBody>
          <a:bodyPr/>
          <a:lstStyle/>
          <a:p>
            <a:pPr eaLnBrk="1" hangingPunct="1"/>
            <a:r>
              <a:rPr lang="en-US" altLang="en-US" smtClean="0"/>
              <a:t>Step 1 starts after a user has completed the login and seen the dashboard.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87044" name="Rectangle 2"/>
          <p:cNvSpPr>
            <a:spLocks noGrp="1" noRot="1" noChangeAspect="1" noChangeArrowheads="1" noTextEdit="1"/>
          </p:cNvSpPr>
          <p:nvPr>
            <p:ph type="sldImg"/>
          </p:nvPr>
        </p:nvSpPr>
        <p:spPr>
          <a:ln/>
        </p:spPr>
      </p:sp>
      <p:sp>
        <p:nvSpPr>
          <p:cNvPr id="87045" name="Rectangle 3"/>
          <p:cNvSpPr>
            <a:spLocks noGrp="1" noChangeArrowheads="1"/>
          </p:cNvSpPr>
          <p:nvPr>
            <p:ph type="body" idx="1"/>
          </p:nvPr>
        </p:nvSpPr>
        <p:spPr>
          <a:noFill/>
        </p:spPr>
        <p:txBody>
          <a:bodyPr/>
          <a:lstStyle/>
          <a:p>
            <a:pPr eaLnBrk="1" hangingPunct="1"/>
            <a:r>
              <a:rPr lang="en-US" altLang="en-US" dirty="0" smtClean="0"/>
              <a:t>The components are deployed to the SIT and UAT environments.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88069" name="Notes Placeholder 2"/>
          <p:cNvSpPr>
            <a:spLocks noGrp="1"/>
          </p:cNvSpPr>
          <p:nvPr>
            <p:ph type="body" idx="1"/>
          </p:nvPr>
        </p:nvSpPr>
        <p:spPr/>
        <p:txBody>
          <a:bodyPr/>
          <a:lstStyle/>
          <a:p>
            <a:r>
              <a:rPr lang="en-US" altLang="en-US" smtClean="0"/>
              <a:t>Early environments have the latest versions, while production has components that are proven to work together. </a:t>
            </a:r>
          </a:p>
        </p:txBody>
      </p:sp>
      <p:sp>
        <p:nvSpPr>
          <p:cNvPr id="4" name="Slide Image Placeholder 3"/>
          <p:cNvSpPr>
            <a:spLocks noGrp="1" noRot="1" noChangeAspect="1"/>
          </p:cNvSpPr>
          <p:nvPr>
            <p:ph type="sldImg"/>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90116" name="Slide Image Placeholder 1"/>
          <p:cNvSpPr>
            <a:spLocks noGrp="1" noRot="1" noChangeAspect="1" noTextEdit="1"/>
          </p:cNvSpPr>
          <p:nvPr>
            <p:ph type="sldImg"/>
          </p:nvPr>
        </p:nvSpPr>
        <p:spPr>
          <a:ln/>
        </p:spPr>
      </p:sp>
      <p:sp>
        <p:nvSpPr>
          <p:cNvPr id="90117" name="Notes Placeholder 2"/>
          <p:cNvSpPr>
            <a:spLocks noGrp="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91142" name="Rectangle 3"/>
          <p:cNvSpPr>
            <a:spLocks noGrp="1" noChangeArrowheads="1"/>
          </p:cNvSpPr>
          <p:nvPr>
            <p:ph type="body" idx="1"/>
          </p:nvPr>
        </p:nvSpPr>
        <p:spPr/>
        <p:txBody>
          <a:bodyPr/>
          <a:lstStyle/>
          <a:p>
            <a:endParaRPr lang="en-US" altLang="en-US" dirty="0" smtClean="0"/>
          </a:p>
        </p:txBody>
      </p:sp>
      <p:sp>
        <p:nvSpPr>
          <p:cNvPr id="4" name="Slide Image Placeholder 3"/>
          <p:cNvSpPr>
            <a:spLocks noGrp="1" noRot="1" noChangeAspect="1"/>
          </p:cNvSpPr>
          <p:nvPr>
            <p:ph type="sldImg"/>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3"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92167" name="Text Box 3"/>
          <p:cNvSpPr txBox="1">
            <a:spLocks noChangeArrowheads="1"/>
          </p:cNvSpPr>
          <p:nvPr/>
        </p:nvSpPr>
        <p:spPr bwMode="auto">
          <a:xfrm>
            <a:off x="-96079" y="-211233"/>
            <a:ext cx="192157" cy="25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9270" rIns="0" bIns="49270" anchor="b"/>
          <a:lstStyle>
            <a:lvl1pPr eaLnBrk="0" hangingPunct="0">
              <a:tabLst>
                <a:tab pos="0" algn="l"/>
                <a:tab pos="463550" algn="l"/>
                <a:tab pos="927100" algn="l"/>
                <a:tab pos="1390650" algn="l"/>
                <a:tab pos="1855788" algn="l"/>
                <a:tab pos="2319338" algn="l"/>
                <a:tab pos="2782888" algn="l"/>
                <a:tab pos="3248025" algn="l"/>
                <a:tab pos="3711575" algn="l"/>
                <a:tab pos="4175125" algn="l"/>
                <a:tab pos="4638675" algn="l"/>
                <a:tab pos="5103813" algn="l"/>
                <a:tab pos="5567363" algn="l"/>
                <a:tab pos="6030913" algn="l"/>
                <a:tab pos="6496050" algn="l"/>
                <a:tab pos="6959600" algn="l"/>
                <a:tab pos="7423150" algn="l"/>
                <a:tab pos="7888288" algn="l"/>
                <a:tab pos="8351838" algn="l"/>
                <a:tab pos="8815388" algn="l"/>
                <a:tab pos="9278938" algn="l"/>
              </a:tabLst>
              <a:defRPr sz="2800" b="1">
                <a:solidFill>
                  <a:schemeClr val="tx1"/>
                </a:solidFill>
                <a:latin typeface="Arial" pitchFamily="34" charset="0"/>
                <a:cs typeface="Arial" pitchFamily="34" charset="0"/>
              </a:defRPr>
            </a:lvl1pPr>
            <a:lvl2pPr marL="742950" indent="-285750" eaLnBrk="0" hangingPunct="0">
              <a:tabLst>
                <a:tab pos="0" algn="l"/>
                <a:tab pos="463550" algn="l"/>
                <a:tab pos="927100" algn="l"/>
                <a:tab pos="1390650" algn="l"/>
                <a:tab pos="1855788" algn="l"/>
                <a:tab pos="2319338" algn="l"/>
                <a:tab pos="2782888" algn="l"/>
                <a:tab pos="3248025" algn="l"/>
                <a:tab pos="3711575" algn="l"/>
                <a:tab pos="4175125" algn="l"/>
                <a:tab pos="4638675" algn="l"/>
                <a:tab pos="5103813" algn="l"/>
                <a:tab pos="5567363" algn="l"/>
                <a:tab pos="6030913" algn="l"/>
                <a:tab pos="6496050" algn="l"/>
                <a:tab pos="6959600" algn="l"/>
                <a:tab pos="7423150" algn="l"/>
                <a:tab pos="7888288" algn="l"/>
                <a:tab pos="8351838" algn="l"/>
                <a:tab pos="8815388" algn="l"/>
                <a:tab pos="9278938" algn="l"/>
              </a:tabLst>
              <a:defRPr sz="2800" b="1">
                <a:solidFill>
                  <a:schemeClr val="tx1"/>
                </a:solidFill>
                <a:latin typeface="Arial" pitchFamily="34" charset="0"/>
                <a:cs typeface="Arial" pitchFamily="34" charset="0"/>
              </a:defRPr>
            </a:lvl2pPr>
            <a:lvl3pPr marL="1143000" indent="-228600" eaLnBrk="0" hangingPunct="0">
              <a:tabLst>
                <a:tab pos="0" algn="l"/>
                <a:tab pos="463550" algn="l"/>
                <a:tab pos="927100" algn="l"/>
                <a:tab pos="1390650" algn="l"/>
                <a:tab pos="1855788" algn="l"/>
                <a:tab pos="2319338" algn="l"/>
                <a:tab pos="2782888" algn="l"/>
                <a:tab pos="3248025" algn="l"/>
                <a:tab pos="3711575" algn="l"/>
                <a:tab pos="4175125" algn="l"/>
                <a:tab pos="4638675" algn="l"/>
                <a:tab pos="5103813" algn="l"/>
                <a:tab pos="5567363" algn="l"/>
                <a:tab pos="6030913" algn="l"/>
                <a:tab pos="6496050" algn="l"/>
                <a:tab pos="6959600" algn="l"/>
                <a:tab pos="7423150" algn="l"/>
                <a:tab pos="7888288" algn="l"/>
                <a:tab pos="8351838" algn="l"/>
                <a:tab pos="8815388" algn="l"/>
                <a:tab pos="9278938" algn="l"/>
              </a:tabLst>
              <a:defRPr sz="2800" b="1">
                <a:solidFill>
                  <a:schemeClr val="tx1"/>
                </a:solidFill>
                <a:latin typeface="Arial" pitchFamily="34" charset="0"/>
                <a:cs typeface="Arial" pitchFamily="34" charset="0"/>
              </a:defRPr>
            </a:lvl3pPr>
            <a:lvl4pPr marL="1600200" indent="-228600" eaLnBrk="0" hangingPunct="0">
              <a:tabLst>
                <a:tab pos="0" algn="l"/>
                <a:tab pos="463550" algn="l"/>
                <a:tab pos="927100" algn="l"/>
                <a:tab pos="1390650" algn="l"/>
                <a:tab pos="1855788" algn="l"/>
                <a:tab pos="2319338" algn="l"/>
                <a:tab pos="2782888" algn="l"/>
                <a:tab pos="3248025" algn="l"/>
                <a:tab pos="3711575" algn="l"/>
                <a:tab pos="4175125" algn="l"/>
                <a:tab pos="4638675" algn="l"/>
                <a:tab pos="5103813" algn="l"/>
                <a:tab pos="5567363" algn="l"/>
                <a:tab pos="6030913" algn="l"/>
                <a:tab pos="6496050" algn="l"/>
                <a:tab pos="6959600" algn="l"/>
                <a:tab pos="7423150" algn="l"/>
                <a:tab pos="7888288" algn="l"/>
                <a:tab pos="8351838" algn="l"/>
                <a:tab pos="8815388" algn="l"/>
                <a:tab pos="9278938" algn="l"/>
              </a:tabLst>
              <a:defRPr sz="2800" b="1">
                <a:solidFill>
                  <a:schemeClr val="tx1"/>
                </a:solidFill>
                <a:latin typeface="Arial" pitchFamily="34" charset="0"/>
                <a:cs typeface="Arial" pitchFamily="34" charset="0"/>
              </a:defRPr>
            </a:lvl4pPr>
            <a:lvl5pPr marL="2057400" indent="-228600" eaLnBrk="0" hangingPunct="0">
              <a:tabLst>
                <a:tab pos="0" algn="l"/>
                <a:tab pos="463550" algn="l"/>
                <a:tab pos="927100" algn="l"/>
                <a:tab pos="1390650" algn="l"/>
                <a:tab pos="1855788" algn="l"/>
                <a:tab pos="2319338" algn="l"/>
                <a:tab pos="2782888" algn="l"/>
                <a:tab pos="3248025" algn="l"/>
                <a:tab pos="3711575" algn="l"/>
                <a:tab pos="4175125" algn="l"/>
                <a:tab pos="4638675" algn="l"/>
                <a:tab pos="5103813" algn="l"/>
                <a:tab pos="5567363" algn="l"/>
                <a:tab pos="6030913" algn="l"/>
                <a:tab pos="6496050" algn="l"/>
                <a:tab pos="6959600" algn="l"/>
                <a:tab pos="7423150" algn="l"/>
                <a:tab pos="7888288" algn="l"/>
                <a:tab pos="8351838" algn="l"/>
                <a:tab pos="8815388" algn="l"/>
                <a:tab pos="9278938" algn="l"/>
              </a:tabLst>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tabLst>
                <a:tab pos="0" algn="l"/>
                <a:tab pos="463550" algn="l"/>
                <a:tab pos="927100" algn="l"/>
                <a:tab pos="1390650" algn="l"/>
                <a:tab pos="1855788" algn="l"/>
                <a:tab pos="2319338" algn="l"/>
                <a:tab pos="2782888" algn="l"/>
                <a:tab pos="3248025" algn="l"/>
                <a:tab pos="3711575" algn="l"/>
                <a:tab pos="4175125" algn="l"/>
                <a:tab pos="4638675" algn="l"/>
                <a:tab pos="5103813" algn="l"/>
                <a:tab pos="5567363" algn="l"/>
                <a:tab pos="6030913" algn="l"/>
                <a:tab pos="6496050" algn="l"/>
                <a:tab pos="6959600" algn="l"/>
                <a:tab pos="7423150" algn="l"/>
                <a:tab pos="7888288" algn="l"/>
                <a:tab pos="8351838" algn="l"/>
                <a:tab pos="8815388" algn="l"/>
                <a:tab pos="9278938" algn="l"/>
              </a:tabLs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tabLst>
                <a:tab pos="0" algn="l"/>
                <a:tab pos="463550" algn="l"/>
                <a:tab pos="927100" algn="l"/>
                <a:tab pos="1390650" algn="l"/>
                <a:tab pos="1855788" algn="l"/>
                <a:tab pos="2319338" algn="l"/>
                <a:tab pos="2782888" algn="l"/>
                <a:tab pos="3248025" algn="l"/>
                <a:tab pos="3711575" algn="l"/>
                <a:tab pos="4175125" algn="l"/>
                <a:tab pos="4638675" algn="l"/>
                <a:tab pos="5103813" algn="l"/>
                <a:tab pos="5567363" algn="l"/>
                <a:tab pos="6030913" algn="l"/>
                <a:tab pos="6496050" algn="l"/>
                <a:tab pos="6959600" algn="l"/>
                <a:tab pos="7423150" algn="l"/>
                <a:tab pos="7888288" algn="l"/>
                <a:tab pos="8351838" algn="l"/>
                <a:tab pos="8815388" algn="l"/>
                <a:tab pos="9278938" algn="l"/>
              </a:tabLs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tabLst>
                <a:tab pos="0" algn="l"/>
                <a:tab pos="463550" algn="l"/>
                <a:tab pos="927100" algn="l"/>
                <a:tab pos="1390650" algn="l"/>
                <a:tab pos="1855788" algn="l"/>
                <a:tab pos="2319338" algn="l"/>
                <a:tab pos="2782888" algn="l"/>
                <a:tab pos="3248025" algn="l"/>
                <a:tab pos="3711575" algn="l"/>
                <a:tab pos="4175125" algn="l"/>
                <a:tab pos="4638675" algn="l"/>
                <a:tab pos="5103813" algn="l"/>
                <a:tab pos="5567363" algn="l"/>
                <a:tab pos="6030913" algn="l"/>
                <a:tab pos="6496050" algn="l"/>
                <a:tab pos="6959600" algn="l"/>
                <a:tab pos="7423150" algn="l"/>
                <a:tab pos="7888288" algn="l"/>
                <a:tab pos="8351838" algn="l"/>
                <a:tab pos="8815388" algn="l"/>
                <a:tab pos="9278938" algn="l"/>
              </a:tabLs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tabLst>
                <a:tab pos="0" algn="l"/>
                <a:tab pos="463550" algn="l"/>
                <a:tab pos="927100" algn="l"/>
                <a:tab pos="1390650" algn="l"/>
                <a:tab pos="1855788" algn="l"/>
                <a:tab pos="2319338" algn="l"/>
                <a:tab pos="2782888" algn="l"/>
                <a:tab pos="3248025" algn="l"/>
                <a:tab pos="3711575" algn="l"/>
                <a:tab pos="4175125" algn="l"/>
                <a:tab pos="4638675" algn="l"/>
                <a:tab pos="5103813" algn="l"/>
                <a:tab pos="5567363" algn="l"/>
                <a:tab pos="6030913" algn="l"/>
                <a:tab pos="6496050" algn="l"/>
                <a:tab pos="6959600" algn="l"/>
                <a:tab pos="7423150" algn="l"/>
                <a:tab pos="7888288" algn="l"/>
                <a:tab pos="8351838" algn="l"/>
                <a:tab pos="8815388" algn="l"/>
                <a:tab pos="9278938" algn="l"/>
              </a:tabLst>
              <a:defRPr sz="2800" b="1">
                <a:solidFill>
                  <a:schemeClr val="tx1"/>
                </a:solidFill>
                <a:latin typeface="Arial" pitchFamily="34" charset="0"/>
                <a:cs typeface="Arial" pitchFamily="34" charset="0"/>
              </a:defRPr>
            </a:lvl9pPr>
          </a:lstStyle>
          <a:p>
            <a:pPr eaLnBrk="1" hangingPunct="1"/>
            <a:fld id="{DC48AE4D-881C-4866-BDC8-48EFA27EAB79}" type="slidenum">
              <a:rPr lang="en-US" altLang="en-US" sz="1000">
                <a:solidFill>
                  <a:srgbClr val="000000"/>
                </a:solidFill>
              </a:rPr>
              <a:pPr eaLnBrk="1" hangingPunct="1"/>
              <a:t>37</a:t>
            </a:fld>
            <a:endParaRPr lang="en-US" altLang="en-US" sz="1000">
              <a:solidFill>
                <a:srgbClr val="000000"/>
              </a:solidFill>
            </a:endParaRPr>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93188" name="Rectangle 2"/>
          <p:cNvSpPr>
            <a:spLocks noGrp="1" noRot="1" noChangeAspect="1" noChangeArrowheads="1" noTextEdit="1"/>
          </p:cNvSpPr>
          <p:nvPr>
            <p:ph type="sldImg"/>
          </p:nvPr>
        </p:nvSpPr>
        <p:spPr>
          <a:ln/>
        </p:spPr>
      </p:sp>
      <p:sp>
        <p:nvSpPr>
          <p:cNvPr id="93189"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28305498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94212" name="Rectangle 2"/>
          <p:cNvSpPr>
            <a:spLocks noGrp="1" noRot="1" noChangeAspect="1" noChangeArrowheads="1" noTextEdit="1"/>
          </p:cNvSpPr>
          <p:nvPr>
            <p:ph type="sldImg"/>
          </p:nvPr>
        </p:nvSpPr>
        <p:spPr>
          <a:ln/>
        </p:spPr>
      </p:sp>
      <p:sp>
        <p:nvSpPr>
          <p:cNvPr id="94213" name="Rectangle 3"/>
          <p:cNvSpPr>
            <a:spLocks noGrp="1" noChangeArrowheads="1"/>
          </p:cNvSpPr>
          <p:nvPr>
            <p:ph type="body" idx="1"/>
          </p:nvPr>
        </p:nvSpPr>
        <p:spPr>
          <a:noFill/>
        </p:spPr>
        <p:txBody>
          <a:bodyPr/>
          <a:lstStyle/>
          <a:p>
            <a:pPr eaLnBrk="1" hangingPunct="1"/>
            <a:r>
              <a:rPr lang="en-US" altLang="en-US" dirty="0" smtClean="0"/>
              <a:t>There are three components for </a:t>
            </a:r>
            <a:r>
              <a:rPr lang="en-US" altLang="en-US" dirty="0" err="1" smtClean="0"/>
              <a:t>JPetStore</a:t>
            </a:r>
            <a:r>
              <a:rPr lang="en-US" altLang="en-US" dirty="0" smtClean="0"/>
              <a:t>, which are pieces that are built independently. A continuous integration server can build a .war file. Separate pieces show separate functionality. Component versions are changed and added. The business drives the need for change in the application. For example, a link might be broken on a page, and the link must be corrected. In an agile environment changes come quickly. Operations teams want to keep releases stable so they need to be able to deliver changes without anything breaking. </a:t>
            </a:r>
          </a:p>
          <a:p>
            <a:pPr eaLnBrk="1" hangingPunct="1"/>
            <a:r>
              <a:rPr lang="en-US" altLang="en-US" dirty="0" smtClean="0"/>
              <a:t>Different teams build different pieces, and the pieces work together in a development test environment. Snapshot give the group of versions a name, such as Release candidate 6. You can deploy Release candidate 6 to any target.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p:spPr>
        <p:txBody>
          <a:bodyPr/>
          <a:lstStyle/>
          <a:p>
            <a:pPr eaLnBrk="1" hangingPunct="1"/>
            <a:endParaRPr lang="en-US" altLang="en-US" sz="9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95236" name="Rectangle 2"/>
          <p:cNvSpPr>
            <a:spLocks noGrp="1" noRot="1" noChangeAspect="1" noChangeArrowheads="1" noTextEdit="1"/>
          </p:cNvSpPr>
          <p:nvPr>
            <p:ph type="sldImg"/>
          </p:nvPr>
        </p:nvSpPr>
        <p:spPr>
          <a:ln/>
        </p:spPr>
      </p:sp>
      <p:sp>
        <p:nvSpPr>
          <p:cNvPr id="95237"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96260" name="Rectangle 2"/>
          <p:cNvSpPr>
            <a:spLocks noGrp="1" noRot="1" noChangeAspect="1" noChangeArrowheads="1" noTextEdit="1"/>
          </p:cNvSpPr>
          <p:nvPr>
            <p:ph type="sldImg"/>
          </p:nvPr>
        </p:nvSpPr>
        <p:spPr>
          <a:ln/>
        </p:spPr>
      </p:sp>
      <p:sp>
        <p:nvSpPr>
          <p:cNvPr id="96261" name="Rectangle 3"/>
          <p:cNvSpPr>
            <a:spLocks noGrp="1" noChangeArrowheads="1"/>
          </p:cNvSpPr>
          <p:nvPr>
            <p:ph type="body" idx="1"/>
          </p:nvPr>
        </p:nvSpPr>
        <p:spPr>
          <a:noFill/>
        </p:spPr>
        <p:txBody>
          <a:bodyPr/>
          <a:lstStyle/>
          <a:p>
            <a:pPr eaLnBrk="1" hangingPunct="1">
              <a:spcBef>
                <a:spcPct val="0"/>
              </a:spcBef>
            </a:pPr>
            <a:r>
              <a:rPr lang="en-US" altLang="en-US" sz="800" i="1">
                <a:solidFill>
                  <a:srgbClr val="FF0000"/>
                </a:solidFill>
              </a:rPr>
              <a:t>.</a:t>
            </a:r>
          </a:p>
          <a:p>
            <a:pPr eaLnBrk="1" hangingPunct="1"/>
            <a:endParaRPr lang="en-US"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984242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97284" name="Rectangle 2"/>
          <p:cNvSpPr>
            <a:spLocks noGrp="1" noRot="1" noChangeAspect="1" noChangeArrowheads="1" noTextEdit="1"/>
          </p:cNvSpPr>
          <p:nvPr>
            <p:ph type="sldImg"/>
          </p:nvPr>
        </p:nvSpPr>
        <p:spPr>
          <a:ln/>
        </p:spPr>
      </p:sp>
      <p:sp>
        <p:nvSpPr>
          <p:cNvPr id="97285" name="Rectangle 3"/>
          <p:cNvSpPr>
            <a:spLocks noGrp="1" noChangeArrowheads="1"/>
          </p:cNvSpPr>
          <p:nvPr>
            <p:ph type="body" idx="1"/>
          </p:nvPr>
        </p:nvSpPr>
        <p:spPr>
          <a:noFill/>
        </p:spPr>
        <p:txBody>
          <a:bodyPr/>
          <a:lstStyle/>
          <a:p>
            <a:pPr eaLnBrk="1" hangingPunct="1"/>
            <a:r>
              <a:rPr lang="en-US" altLang="en-US" dirty="0" smtClean="0"/>
              <a:t>The instructor can do a live deployment demonstration or show a video of a simple deployment. Or even do both. </a:t>
            </a:r>
            <a:r>
              <a:rPr lang="en-US" altLang="en-US" u="sng" dirty="0" smtClean="0"/>
              <a:t>https://www.youtube.com/watch?v=uDTmFFH24Xo</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4144507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2733865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37059295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34993657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293708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2386302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3517161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99332" name="Rectangle 2"/>
          <p:cNvSpPr>
            <a:spLocks noGrp="1" noRot="1" noChangeAspect="1" noChangeArrowheads="1" noTextEdit="1"/>
          </p:cNvSpPr>
          <p:nvPr>
            <p:ph type="sldImg"/>
          </p:nvPr>
        </p:nvSpPr>
        <p:spPr>
          <a:ln/>
        </p:spPr>
      </p:sp>
      <p:sp>
        <p:nvSpPr>
          <p:cNvPr id="99333" name="Rectangle 3"/>
          <p:cNvSpPr>
            <a:spLocks noGrp="1" noChangeArrowheads="1"/>
          </p:cNvSpPr>
          <p:nvPr>
            <p:ph type="body" idx="1"/>
          </p:nvPr>
        </p:nvSpPr>
        <p:spPr>
          <a:noFill/>
        </p:spPr>
        <p:txBody>
          <a:bodyPr/>
          <a:lstStyle/>
          <a:p>
            <a:pPr eaLnBrk="1" hangingPunct="1"/>
            <a:endParaRPr lang="en-US" altLang="en-US" sz="1000" dirty="0"/>
          </a:p>
          <a:p>
            <a:pPr eaLnBrk="1" hangingPunct="1"/>
            <a:endParaRPr lang="en-US" alt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23284198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100356" name="Rectangle 2"/>
          <p:cNvSpPr>
            <a:spLocks noGrp="1" noRot="1" noChangeAspect="1" noChangeArrowheads="1" noTextEdit="1"/>
          </p:cNvSpPr>
          <p:nvPr>
            <p:ph type="sldImg"/>
          </p:nvPr>
        </p:nvSpPr>
        <p:spPr>
          <a:ln/>
        </p:spPr>
      </p:sp>
      <p:sp>
        <p:nvSpPr>
          <p:cNvPr id="100357" name="Rectangle 3"/>
          <p:cNvSpPr>
            <a:spLocks noGrp="1" noChangeArrowheads="1"/>
          </p:cNvSpPr>
          <p:nvPr>
            <p:ph type="body" idx="1"/>
          </p:nvPr>
        </p:nvSpPr>
        <p:spPr>
          <a:noFill/>
        </p:spPr>
        <p:txBody>
          <a:bodyPr/>
          <a:lstStyle/>
          <a:p>
            <a:pPr eaLnBrk="1" hangingPunct="1"/>
            <a:r>
              <a:rPr lang="en-US" altLang="en-US" b="1" dirty="0" smtClean="0"/>
              <a:t>Agents</a:t>
            </a:r>
          </a:p>
          <a:p>
            <a:pPr eaLnBrk="1" hangingPunct="1"/>
            <a:r>
              <a:rPr lang="en-US" altLang="en-US" dirty="0" smtClean="0"/>
              <a:t>Complete the actual work of deploying the components of an application</a:t>
            </a:r>
          </a:p>
          <a:p>
            <a:pPr eaLnBrk="1" hangingPunct="1"/>
            <a:r>
              <a:rPr lang="en-US" altLang="en-US" dirty="0" smtClean="0"/>
              <a:t>Are extensible through a plug-in architecture</a:t>
            </a:r>
          </a:p>
          <a:p>
            <a:pPr lvl="1" eaLnBrk="1" hangingPunct="1"/>
            <a:r>
              <a:rPr lang="en-US" altLang="en-US" dirty="0" smtClean="0"/>
              <a:t>Enable Groovy code to be executed on target systems</a:t>
            </a:r>
          </a:p>
          <a:p>
            <a:pPr lvl="1" eaLnBrk="1" hangingPunct="1"/>
            <a:endParaRPr lang="en-US" altLang="en-US" dirty="0" smtClean="0"/>
          </a:p>
          <a:p>
            <a:pPr eaLnBrk="1" hangingPunct="1"/>
            <a:r>
              <a:rPr lang="en-US" altLang="en-US" b="1" dirty="0" smtClean="0"/>
              <a:t>Agents with relay servers</a:t>
            </a:r>
          </a:p>
          <a:p>
            <a:pPr eaLnBrk="1" hangingPunct="1"/>
            <a:r>
              <a:rPr lang="en-US" altLang="en-US" dirty="0" smtClean="0"/>
              <a:t>In simple configurations, agents communicate directly with the </a:t>
            </a:r>
            <a:r>
              <a:rPr lang="en-US" altLang="en-US" dirty="0" err="1" smtClean="0"/>
              <a:t>UrbanCode</a:t>
            </a:r>
            <a:r>
              <a:rPr lang="en-US" altLang="en-US" dirty="0" smtClean="0"/>
              <a:t> server.</a:t>
            </a:r>
          </a:p>
          <a:p>
            <a:pPr eaLnBrk="1" hangingPunct="1"/>
            <a:r>
              <a:rPr lang="en-US" altLang="en-US" dirty="0" smtClean="0"/>
              <a:t>In more complex situations, this communication becomes inefficient or impossible.</a:t>
            </a:r>
          </a:p>
          <a:p>
            <a:pPr lvl="1" eaLnBrk="1" hangingPunct="1"/>
            <a:r>
              <a:rPr lang="en-US" altLang="en-US" dirty="0" smtClean="0"/>
              <a:t>The number of agents increase from tens to hundreds to thousands.</a:t>
            </a:r>
          </a:p>
          <a:p>
            <a:pPr lvl="1" eaLnBrk="1" hangingPunct="1"/>
            <a:r>
              <a:rPr lang="en-US" altLang="en-US" dirty="0" smtClean="0"/>
              <a:t>Network topology becomes complex.</a:t>
            </a:r>
          </a:p>
          <a:p>
            <a:pPr lvl="1" eaLnBrk="1" hangingPunct="1"/>
            <a:r>
              <a:rPr lang="en-US" altLang="en-US" dirty="0" smtClean="0"/>
              <a:t>Agent-server communication crosses firewalls with port restrictions.</a:t>
            </a:r>
          </a:p>
          <a:p>
            <a:pPr eaLnBrk="1" hangingPunct="1"/>
            <a:endParaRPr lang="en-US" altLang="en-US" dirty="0" smtClean="0"/>
          </a:p>
          <a:p>
            <a:pPr eaLnBrk="1" hangingPunct="1"/>
            <a:r>
              <a:rPr lang="en-US" altLang="en-US" dirty="0" smtClean="0"/>
              <a:t>Agent Relay Servers resolve this issue:</a:t>
            </a:r>
          </a:p>
          <a:p>
            <a:pPr lvl="1" eaLnBrk="1" hangingPunct="1"/>
            <a:r>
              <a:rPr lang="en-US" altLang="en-US" dirty="0" smtClean="0"/>
              <a:t>Can connect large groups of agents to the primary server.</a:t>
            </a:r>
          </a:p>
          <a:p>
            <a:pPr lvl="1" eaLnBrk="1" hangingPunct="1"/>
            <a:r>
              <a:rPr lang="en-US" altLang="en-US" dirty="0" smtClean="0"/>
              <a:t>Reduce server load by reducing the number of connections to the primary server.</a:t>
            </a:r>
          </a:p>
          <a:p>
            <a:pPr lvl="1" eaLnBrk="1" hangingPunct="1"/>
            <a:r>
              <a:rPr lang="en-US" altLang="en-US" dirty="0" smtClean="0"/>
              <a:t>Simplify firewall rules for communicating across networks.</a:t>
            </a:r>
          </a:p>
          <a:p>
            <a:pPr lvl="1" eaLnBrk="1" hangingPunct="1"/>
            <a:r>
              <a:rPr lang="en-US" altLang="en-US" dirty="0" smtClean="0"/>
              <a:t>Help organize agents into logical groups.</a:t>
            </a:r>
          </a:p>
          <a:p>
            <a:pPr lvl="1" eaLnBrk="1" hangingPunct="1"/>
            <a:endParaRPr lang="en-US" altLang="en-US" sz="1000" dirty="0"/>
          </a:p>
          <a:p>
            <a:pPr eaLnBrk="1" hangingPunct="1"/>
            <a:endParaRPr lang="en-US" altLang="en-US" sz="1000" dirty="0"/>
          </a:p>
          <a:p>
            <a:pPr eaLnBrk="1" hangingPunct="1"/>
            <a:endParaRPr lang="en-US" altLang="en-US" sz="10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101380" name="Rectangle 2"/>
          <p:cNvSpPr>
            <a:spLocks noGrp="1" noRot="1" noChangeAspect="1" noChangeArrowheads="1" noTextEdit="1"/>
          </p:cNvSpPr>
          <p:nvPr>
            <p:ph type="sldImg"/>
          </p:nvPr>
        </p:nvSpPr>
        <p:spPr>
          <a:ln/>
        </p:spPr>
      </p:sp>
      <p:sp>
        <p:nvSpPr>
          <p:cNvPr id="101381" name="Rectangle 3"/>
          <p:cNvSpPr>
            <a:spLocks noGrp="1" noChangeArrowheads="1"/>
          </p:cNvSpPr>
          <p:nvPr>
            <p:ph type="body" idx="1"/>
          </p:nvPr>
        </p:nvSpPr>
        <p:spPr>
          <a:noFill/>
          <a:ln>
            <a:solidFill>
              <a:schemeClr val="accent1"/>
            </a:solidFill>
          </a:ln>
        </p:spPr>
        <p:txBody>
          <a:bodyPr/>
          <a:lstStyle/>
          <a:p>
            <a:pPr eaLnBrk="1" hangingPunct="1"/>
            <a:r>
              <a:rPr lang="en-US" altLang="en-US" dirty="0" smtClean="0"/>
              <a:t>The worker is as follows:</a:t>
            </a:r>
          </a:p>
          <a:p>
            <a:pPr marL="652099" lvl="1" indent="-177845" eaLnBrk="1" hangingPunct="1">
              <a:buFontTx/>
              <a:buChar char="•"/>
            </a:pPr>
            <a:r>
              <a:rPr lang="en-US" altLang="en-US" dirty="0" smtClean="0"/>
              <a:t>A service that is a multi-threaded process</a:t>
            </a:r>
          </a:p>
          <a:p>
            <a:pPr marL="652099" lvl="1" indent="-177845" eaLnBrk="1" hangingPunct="1">
              <a:buFontTx/>
              <a:buChar char="•"/>
            </a:pPr>
            <a:r>
              <a:rPr lang="en-US" altLang="en-US" dirty="0" smtClean="0"/>
              <a:t>A service that performs the actual deployment work on the target resource </a:t>
            </a:r>
          </a:p>
          <a:p>
            <a:pPr eaLnBrk="1" hangingPunct="1"/>
            <a:r>
              <a:rPr lang="en-US" altLang="en-US" dirty="0" smtClean="0"/>
              <a:t>The monitor is as follows:</a:t>
            </a:r>
          </a:p>
          <a:p>
            <a:pPr marL="652099" lvl="1" indent="-177845" eaLnBrk="1" hangingPunct="1">
              <a:buFontTx/>
              <a:buChar char="•"/>
            </a:pPr>
            <a:r>
              <a:rPr lang="en-US" altLang="en-US" dirty="0" smtClean="0"/>
              <a:t>A service that manages the worker process: starting and stopping the process</a:t>
            </a:r>
          </a:p>
          <a:p>
            <a:pPr marL="652099" lvl="1" indent="-177845" eaLnBrk="1" hangingPunct="1">
              <a:buFontTx/>
              <a:buChar char="•"/>
            </a:pPr>
            <a:r>
              <a:rPr lang="en-US" altLang="en-US" dirty="0" smtClean="0"/>
              <a:t>A service handles restarts, upgrades, and security</a:t>
            </a:r>
          </a:p>
          <a:p>
            <a:pPr eaLnBrk="1" hangingPunct="1"/>
            <a:r>
              <a:rPr lang="en-US" altLang="en-US" dirty="0" smtClean="0"/>
              <a:t>Work commands come from plug-in steps, which provide integration with many third-party tools. </a:t>
            </a:r>
          </a:p>
          <a:p>
            <a:pPr eaLnBrk="1" hangingPunct="1"/>
            <a:r>
              <a:rPr lang="en-US" altLang="en-US" dirty="0" smtClean="0"/>
              <a:t>After an agent is installed, it can be managed from the </a:t>
            </a:r>
            <a:r>
              <a:rPr lang="en-US" altLang="en-US" dirty="0" err="1" smtClean="0"/>
              <a:t>UrbanCode</a:t>
            </a:r>
            <a:r>
              <a:rPr lang="en-US" altLang="en-US" dirty="0" smtClean="0"/>
              <a:t> Deploy web application.</a:t>
            </a:r>
          </a:p>
          <a:p>
            <a:pPr eaLnBrk="1" hangingPunct="1"/>
            <a:endParaRPr lang="en-US" alt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15"/>
          <p:cNvSpPr>
            <a:spLocks noGrp="1" noChangeArrowheads="1"/>
          </p:cNvSpPr>
          <p:nvPr>
            <p:ph type="ftr" sz="quarter" idx="4"/>
          </p:nvPr>
        </p:nvSpPr>
        <p:spPr>
          <a:xfrm>
            <a:off x="0" y="8945910"/>
            <a:ext cx="7315200" cy="361407"/>
          </a:xfrm>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dirty="0">
                <a:latin typeface="ZapfHumnst BT"/>
              </a:rPr>
              <a:t>Module 0, 1 -Course and Product Overview</a:t>
            </a:r>
          </a:p>
        </p:txBody>
      </p:sp>
      <p:sp>
        <p:nvSpPr>
          <p:cNvPr id="102404" name="Rectangle 2"/>
          <p:cNvSpPr>
            <a:spLocks noGrp="1" noRot="1" noChangeAspect="1" noChangeArrowheads="1" noTextEdit="1"/>
          </p:cNvSpPr>
          <p:nvPr>
            <p:ph type="sldImg"/>
          </p:nvPr>
        </p:nvSpPr>
        <p:spPr>
          <a:ln/>
        </p:spPr>
      </p:sp>
      <p:sp>
        <p:nvSpPr>
          <p:cNvPr id="106501" name="Rectangle 3"/>
          <p:cNvSpPr>
            <a:spLocks noGrp="1" noChangeArrowheads="1"/>
          </p:cNvSpPr>
          <p:nvPr>
            <p:ph type="body" idx="1"/>
          </p:nvPr>
        </p:nvSpPr>
        <p:spPr/>
        <p:txBody>
          <a:bodyPr/>
          <a:lstStyle/>
          <a:p>
            <a:pPr eaLnBrk="1" hangingPunct="1">
              <a:lnSpc>
                <a:spcPct val="80000"/>
              </a:lnSpc>
              <a:defRPr/>
            </a:pPr>
            <a:endParaRPr lang="en-US" altLang="en-US" sz="1000" b="1" dirty="0"/>
          </a:p>
          <a:p>
            <a:pPr eaLnBrk="1" hangingPunct="1">
              <a:lnSpc>
                <a:spcPct val="80000"/>
              </a:lnSpc>
              <a:defRPr/>
            </a:pPr>
            <a:r>
              <a:rPr lang="en-US" altLang="en-US" b="1" dirty="0" smtClean="0"/>
              <a:t>Security for server and agent communication</a:t>
            </a:r>
          </a:p>
          <a:p>
            <a:pPr eaLnBrk="1" hangingPunct="1">
              <a:lnSpc>
                <a:spcPct val="80000"/>
              </a:lnSpc>
              <a:defRPr/>
            </a:pPr>
            <a:r>
              <a:rPr lang="en-US" altLang="en-US" dirty="0" smtClean="0"/>
              <a:t>By default, </a:t>
            </a:r>
            <a:r>
              <a:rPr lang="en-US" altLang="en-US" dirty="0" err="1" smtClean="0"/>
              <a:t>UrbanCode</a:t>
            </a:r>
            <a:r>
              <a:rPr lang="en-US" altLang="en-US" dirty="0" smtClean="0"/>
              <a:t> Deploy uses these security measures:</a:t>
            </a:r>
          </a:p>
          <a:p>
            <a:pPr marL="652099" lvl="1" indent="-177845" eaLnBrk="1" hangingPunct="1">
              <a:lnSpc>
                <a:spcPct val="80000"/>
              </a:lnSpc>
              <a:buFont typeface="Arial" panose="020B0604020202020204" pitchFamily="34" charset="0"/>
              <a:buChar char="•"/>
              <a:defRPr/>
            </a:pPr>
            <a:r>
              <a:rPr lang="en-US" altLang="en-US" dirty="0" smtClean="0"/>
              <a:t>Secure Socket Layer (SSL) in unauthenticated mode for JMS-based server/agent communication. Communication is encrypted and decrypted, but agents do </a:t>
            </a:r>
            <a:r>
              <a:rPr lang="en-US" altLang="en-US" i="1" dirty="0" smtClean="0"/>
              <a:t>not</a:t>
            </a:r>
            <a:r>
              <a:rPr lang="en-US" altLang="en-US" dirty="0" smtClean="0"/>
              <a:t> have to authenticate with the server.</a:t>
            </a:r>
          </a:p>
          <a:p>
            <a:pPr marL="652099" lvl="1" indent="-177845" eaLnBrk="1" hangingPunct="1">
              <a:lnSpc>
                <a:spcPct val="80000"/>
              </a:lnSpc>
              <a:buFont typeface="Arial" panose="020B0604020202020204" pitchFamily="34" charset="0"/>
              <a:buChar char="•"/>
              <a:defRPr/>
            </a:pPr>
            <a:r>
              <a:rPr lang="en-US" altLang="en-US" dirty="0" smtClean="0"/>
              <a:t>Unsecured HTTP for agent-to-server messages as described earlier.</a:t>
            </a:r>
          </a:p>
          <a:p>
            <a:pPr eaLnBrk="1" hangingPunct="1">
              <a:lnSpc>
                <a:spcPct val="80000"/>
              </a:lnSpc>
              <a:defRPr/>
            </a:pPr>
            <a:r>
              <a:rPr lang="en-US" altLang="en-US" dirty="0" smtClean="0"/>
              <a:t>HTTP communication can be secured with SSL:</a:t>
            </a:r>
          </a:p>
          <a:p>
            <a:pPr lvl="1" eaLnBrk="1" hangingPunct="1">
              <a:lnSpc>
                <a:spcPct val="80000"/>
              </a:lnSpc>
              <a:defRPr/>
            </a:pPr>
            <a:r>
              <a:rPr lang="en-US" altLang="en-US" dirty="0" smtClean="0"/>
              <a:t>At installation time</a:t>
            </a:r>
          </a:p>
          <a:p>
            <a:pPr lvl="1" eaLnBrk="1" hangingPunct="1">
              <a:lnSpc>
                <a:spcPct val="80000"/>
              </a:lnSpc>
              <a:defRPr/>
            </a:pPr>
            <a:r>
              <a:rPr lang="en-US" altLang="en-US" dirty="0" smtClean="0"/>
              <a:t>After installation through configuration changes</a:t>
            </a:r>
          </a:p>
          <a:p>
            <a:pPr eaLnBrk="1" hangingPunct="1">
              <a:lnSpc>
                <a:spcPct val="80000"/>
              </a:lnSpc>
              <a:defRPr/>
            </a:pPr>
            <a:r>
              <a:rPr lang="en-US" altLang="en-US" b="1" dirty="0" smtClean="0"/>
              <a:t>Stateless server-agent communication</a:t>
            </a:r>
          </a:p>
          <a:p>
            <a:pPr marL="177845" indent="-177845" eaLnBrk="1" hangingPunct="1">
              <a:lnSpc>
                <a:spcPct val="80000"/>
              </a:lnSpc>
              <a:buFont typeface="Arial" panose="020B0604020202020204" pitchFamily="34" charset="0"/>
              <a:buChar char="•"/>
              <a:defRPr/>
            </a:pPr>
            <a:r>
              <a:rPr lang="en-US" altLang="en-US" dirty="0" smtClean="0"/>
              <a:t>Significant benefits to performance, security, availability, and disaster recovery are provided.</a:t>
            </a:r>
          </a:p>
          <a:p>
            <a:pPr marL="177845" indent="-177845" eaLnBrk="1" hangingPunct="1">
              <a:lnSpc>
                <a:spcPct val="80000"/>
              </a:lnSpc>
              <a:buFont typeface="Arial" panose="020B0604020202020204" pitchFamily="34" charset="0"/>
              <a:buChar char="•"/>
              <a:defRPr/>
            </a:pPr>
            <a:r>
              <a:rPr lang="en-US" altLang="en-US" dirty="0" smtClean="0"/>
              <a:t>A transaction consists of an independent message.</a:t>
            </a:r>
          </a:p>
          <a:p>
            <a:pPr marL="652099" lvl="1" indent="-177845" eaLnBrk="1" hangingPunct="1">
              <a:lnSpc>
                <a:spcPct val="80000"/>
              </a:lnSpc>
              <a:buFont typeface="Arial" panose="020B0604020202020204" pitchFamily="34" charset="0"/>
              <a:buChar char="•"/>
              <a:defRPr/>
            </a:pPr>
            <a:r>
              <a:rPr lang="en-US" altLang="en-US" dirty="0" smtClean="0"/>
              <a:t>The message can be synchronized to secondary storage as it is sent. </a:t>
            </a:r>
          </a:p>
          <a:p>
            <a:pPr marL="652099" lvl="1" indent="-177845" eaLnBrk="1" hangingPunct="1">
              <a:lnSpc>
                <a:spcPct val="80000"/>
              </a:lnSpc>
              <a:buFont typeface="Arial" panose="020B0604020202020204" pitchFamily="34" charset="0"/>
              <a:buChar char="•"/>
              <a:defRPr/>
            </a:pPr>
            <a:r>
              <a:rPr lang="en-US" altLang="en-US" dirty="0" smtClean="0"/>
              <a:t>This synchronization results in resilience to network outages. Either endpoint, server or agent, can  be taken down and brought back up without repercussion (other than lost time). </a:t>
            </a:r>
          </a:p>
          <a:p>
            <a:pPr eaLnBrk="1" hangingPunct="1">
              <a:lnSpc>
                <a:spcPct val="80000"/>
              </a:lnSpc>
              <a:defRPr/>
            </a:pPr>
            <a:endParaRPr lang="en-US" altLang="en-US" sz="800" dirty="0"/>
          </a:p>
          <a:p>
            <a:pPr eaLnBrk="1" hangingPunct="1">
              <a:lnSpc>
                <a:spcPct val="80000"/>
              </a:lnSpc>
              <a:defRPr/>
            </a:pPr>
            <a:endParaRPr lang="en-US" altLang="en-US" sz="8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103428" name="Rectangle 2"/>
          <p:cNvSpPr>
            <a:spLocks noGrp="1" noRot="1" noChangeAspect="1" noChangeArrowheads="1" noTextEdit="1"/>
          </p:cNvSpPr>
          <p:nvPr>
            <p:ph type="sldImg"/>
          </p:nvPr>
        </p:nvSpPr>
        <p:spPr>
          <a:ln/>
        </p:spPr>
      </p:sp>
      <p:sp>
        <p:nvSpPr>
          <p:cNvPr id="103429" name="Rectangle 3"/>
          <p:cNvSpPr>
            <a:spLocks noGrp="1" noChangeArrowheads="1"/>
          </p:cNvSpPr>
          <p:nvPr>
            <p:ph type="body" idx="1"/>
          </p:nvPr>
        </p:nvSpPr>
        <p:spPr>
          <a:noFill/>
        </p:spPr>
        <p:txBody>
          <a:bodyPr/>
          <a:lstStyle/>
          <a:p>
            <a:pPr lvl="1" eaLnBrk="1" hangingPunct="1"/>
            <a:r>
              <a:rPr lang="en-US" altLang="en-US" dirty="0" smtClean="0"/>
              <a:t>Agent relay servers </a:t>
            </a:r>
            <a:r>
              <a:rPr lang="en-US" altLang="en-US" dirty="0"/>
              <a:t>c</a:t>
            </a:r>
            <a:r>
              <a:rPr lang="en-US" altLang="en-US" dirty="0" smtClean="0"/>
              <a:t>an connect large groups of agents to the primary server</a:t>
            </a:r>
          </a:p>
          <a:p>
            <a:pPr lvl="1" eaLnBrk="1" hangingPunct="1"/>
            <a:r>
              <a:rPr lang="en-US" altLang="en-US" dirty="0" smtClean="0"/>
              <a:t>Reduces server load by reducing the number of connections to the primary server</a:t>
            </a:r>
          </a:p>
          <a:p>
            <a:pPr lvl="1" eaLnBrk="1" hangingPunct="1"/>
            <a:r>
              <a:rPr lang="en-US" altLang="en-US" dirty="0" smtClean="0"/>
              <a:t>Simplifies firewall rules for communicating across networks</a:t>
            </a:r>
          </a:p>
          <a:p>
            <a:pPr lvl="1" eaLnBrk="1" hangingPunct="1"/>
            <a:r>
              <a:rPr lang="en-US" altLang="en-US" dirty="0" smtClean="0"/>
              <a:t>Helps organize agents into logical groups</a:t>
            </a:r>
          </a:p>
          <a:p>
            <a:pPr eaLnBrk="1" hangingPunct="1"/>
            <a:endParaRPr lang="en-US" alt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5562323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103428" name="Rectangle 2"/>
          <p:cNvSpPr>
            <a:spLocks noGrp="1" noRot="1" noChangeAspect="1" noChangeArrowheads="1" noTextEdit="1"/>
          </p:cNvSpPr>
          <p:nvPr>
            <p:ph type="sldImg"/>
          </p:nvPr>
        </p:nvSpPr>
        <p:spPr>
          <a:ln/>
        </p:spPr>
      </p:sp>
      <p:sp>
        <p:nvSpPr>
          <p:cNvPr id="103429" name="Rectangle 3"/>
          <p:cNvSpPr>
            <a:spLocks noGrp="1" noChangeArrowheads="1"/>
          </p:cNvSpPr>
          <p:nvPr>
            <p:ph type="body" idx="1"/>
          </p:nvPr>
        </p:nvSpPr>
        <p:spPr>
          <a:noFill/>
        </p:spPr>
        <p:txBody>
          <a:bodyPr/>
          <a:lstStyle/>
          <a:p>
            <a:pPr eaLnBrk="1" hangingPunct="1"/>
            <a:r>
              <a:rPr lang="en-US" altLang="en-US" dirty="0" smtClean="0"/>
              <a:t>Go to ibm.com and search on Learning</a:t>
            </a:r>
            <a:r>
              <a:rPr lang="en-US" altLang="en-US" baseline="0" dirty="0" smtClean="0"/>
              <a:t> circle and select the </a:t>
            </a:r>
            <a:r>
              <a:rPr lang="en-US" altLang="en-US" baseline="0" dirty="0" err="1" smtClean="0"/>
              <a:t>UrbanCode</a:t>
            </a:r>
            <a:r>
              <a:rPr lang="en-US" altLang="en-US" baseline="0" dirty="0" smtClean="0"/>
              <a:t> Release and Deploy learning circle.  </a:t>
            </a:r>
            <a:r>
              <a:rPr lang="en-US" altLang="en-US" dirty="0" smtClean="0"/>
              <a:t>https://www.ibm.com/developerworks/mydeveloperworks/activities/service/html/mainpage#activitypage,657e717a-8c4a-4835-a1c1-c65fbd226103</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104452" name="Rectangle 2"/>
          <p:cNvSpPr>
            <a:spLocks noGrp="1" noRot="1" noChangeAspect="1" noChangeArrowheads="1" noTextEdit="1"/>
          </p:cNvSpPr>
          <p:nvPr>
            <p:ph type="sldImg"/>
          </p:nvPr>
        </p:nvSpPr>
        <p:spPr>
          <a:ln/>
        </p:spPr>
      </p:sp>
      <p:sp>
        <p:nvSpPr>
          <p:cNvPr id="104453" name="Text Box 3"/>
          <p:cNvSpPr txBox="1">
            <a:spLocks noChangeArrowheads="1"/>
          </p:cNvSpPr>
          <p:nvPr/>
        </p:nvSpPr>
        <p:spPr bwMode="auto">
          <a:xfrm>
            <a:off x="475424" y="1282251"/>
            <a:ext cx="2070652" cy="71274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395" tIns="66395" rIns="66395" bIns="66395"/>
          <a:lstStyle>
            <a:lvl1pPr marL="342900" indent="-342900" defTabSz="911225" eaLnBrk="0" hangingPunct="0">
              <a:defRPr sz="2800" b="1">
                <a:solidFill>
                  <a:schemeClr val="tx1"/>
                </a:solidFill>
                <a:latin typeface="Arial" pitchFamily="34" charset="0"/>
                <a:cs typeface="Arial" pitchFamily="34" charset="0"/>
              </a:defRPr>
            </a:lvl1pPr>
            <a:lvl2pPr marL="341313" indent="-114300" defTabSz="911225" eaLnBrk="0" hangingPunct="0">
              <a:defRPr sz="2800" b="1">
                <a:solidFill>
                  <a:schemeClr val="tx1"/>
                </a:solidFill>
                <a:latin typeface="Arial" pitchFamily="34" charset="0"/>
                <a:cs typeface="Arial" pitchFamily="34" charset="0"/>
              </a:defRPr>
            </a:lvl2pPr>
            <a:lvl3pPr marL="1143000" indent="-228600" defTabSz="911225" eaLnBrk="0" hangingPunct="0">
              <a:defRPr sz="2800" b="1">
                <a:solidFill>
                  <a:schemeClr val="tx1"/>
                </a:solidFill>
                <a:latin typeface="Arial" pitchFamily="34" charset="0"/>
                <a:cs typeface="Arial" pitchFamily="34" charset="0"/>
              </a:defRPr>
            </a:lvl3pPr>
            <a:lvl4pPr marL="1600200" indent="-228600" defTabSz="911225" eaLnBrk="0" hangingPunct="0">
              <a:defRPr sz="2800" b="1">
                <a:solidFill>
                  <a:schemeClr val="tx1"/>
                </a:solidFill>
                <a:latin typeface="Arial" pitchFamily="34" charset="0"/>
                <a:cs typeface="Arial" pitchFamily="34" charset="0"/>
              </a:defRPr>
            </a:lvl4pPr>
            <a:lvl5pPr marL="2057400" indent="-228600" defTabSz="911225" eaLnBrk="0" hangingPunct="0">
              <a:defRPr sz="2800" b="1">
                <a:solidFill>
                  <a:schemeClr val="tx1"/>
                </a:solidFill>
                <a:latin typeface="Arial" pitchFamily="34" charset="0"/>
                <a:cs typeface="Arial" pitchFamily="34" charset="0"/>
              </a:defRPr>
            </a:lvl5pPr>
            <a:lvl6pPr marL="25146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9pPr>
          </a:lstStyle>
          <a:p>
            <a:pPr lvl="1" algn="l">
              <a:spcBef>
                <a:spcPts val="207"/>
              </a:spcBef>
              <a:spcAft>
                <a:spcPts val="207"/>
              </a:spcAft>
            </a:pPr>
            <a:endParaRPr lang="en-US" altLang="en-US" sz="900" b="0">
              <a:latin typeface="Times New Roman" pitchFamily="18" charset="0"/>
              <a:cs typeface="Times New Roman" pitchFamily="18" charset="0"/>
            </a:endParaRPr>
          </a:p>
        </p:txBody>
      </p:sp>
      <p:sp>
        <p:nvSpPr>
          <p:cNvPr id="104454" name="Rectangle 4"/>
          <p:cNvSpPr>
            <a:spLocks noGrp="1" noChangeArrowheads="1"/>
          </p:cNvSpPr>
          <p:nvPr>
            <p:ph type="body" idx="1"/>
          </p:nvPr>
        </p:nvSpPr>
        <p:spPr>
          <a:noFill/>
        </p:spPr>
        <p:txBody>
          <a:bodyPr/>
          <a:lstStyle/>
          <a:p>
            <a:pPr eaLnBrk="1" hangingPunct="1"/>
            <a:endParaRPr lang="en-US" altLang="en-US"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noFill/>
        </p:spPr>
        <p:txBody>
          <a:bodyPr/>
          <a:lstStyle/>
          <a:p>
            <a:pPr eaLnBrk="1" hangingPunct="1"/>
            <a:endParaRPr lang="en-US" altLang="en-US" sz="900"/>
          </a:p>
        </p:txBody>
      </p:sp>
      <p:sp>
        <p:nvSpPr>
          <p:cNvPr id="69638" name="Text Box 4"/>
          <p:cNvSpPr txBox="1">
            <a:spLocks noChangeArrowheads="1"/>
          </p:cNvSpPr>
          <p:nvPr/>
        </p:nvSpPr>
        <p:spPr bwMode="auto">
          <a:xfrm>
            <a:off x="485363" y="1295454"/>
            <a:ext cx="2117035" cy="7198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05" tIns="67405" rIns="67405" bIns="67405"/>
          <a:lstStyle>
            <a:lvl1pPr defTabSz="911225" eaLnBrk="0" hangingPunct="0">
              <a:defRPr sz="2800" b="1">
                <a:solidFill>
                  <a:schemeClr val="tx1"/>
                </a:solidFill>
                <a:latin typeface="Arial" pitchFamily="34" charset="0"/>
                <a:cs typeface="Arial" pitchFamily="34" charset="0"/>
              </a:defRPr>
            </a:lvl1pPr>
            <a:lvl2pPr marL="742950" indent="-285750" defTabSz="911225" eaLnBrk="0" hangingPunct="0">
              <a:defRPr sz="2800" b="1">
                <a:solidFill>
                  <a:schemeClr val="tx1"/>
                </a:solidFill>
                <a:latin typeface="Arial" pitchFamily="34" charset="0"/>
                <a:cs typeface="Arial" pitchFamily="34" charset="0"/>
              </a:defRPr>
            </a:lvl2pPr>
            <a:lvl3pPr marL="1143000" indent="-228600" defTabSz="911225" eaLnBrk="0" hangingPunct="0">
              <a:defRPr sz="2800" b="1">
                <a:solidFill>
                  <a:schemeClr val="tx1"/>
                </a:solidFill>
                <a:latin typeface="Arial" pitchFamily="34" charset="0"/>
                <a:cs typeface="Arial" pitchFamily="34" charset="0"/>
              </a:defRPr>
            </a:lvl3pPr>
            <a:lvl4pPr marL="1600200" indent="-228600" defTabSz="911225" eaLnBrk="0" hangingPunct="0">
              <a:defRPr sz="2800" b="1">
                <a:solidFill>
                  <a:schemeClr val="tx1"/>
                </a:solidFill>
                <a:latin typeface="Arial" pitchFamily="34" charset="0"/>
                <a:cs typeface="Arial" pitchFamily="34" charset="0"/>
              </a:defRPr>
            </a:lvl4pPr>
            <a:lvl5pPr marL="2057400" indent="-228600" defTabSz="911225" eaLnBrk="0" hangingPunct="0">
              <a:defRPr sz="2800" b="1">
                <a:solidFill>
                  <a:schemeClr val="tx1"/>
                </a:solidFill>
                <a:latin typeface="Arial" pitchFamily="34" charset="0"/>
                <a:cs typeface="Arial" pitchFamily="34" charset="0"/>
              </a:defRPr>
            </a:lvl5pPr>
            <a:lvl6pPr marL="25146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9pPr>
          </a:lstStyle>
          <a:p>
            <a:pPr algn="l">
              <a:spcBef>
                <a:spcPts val="207"/>
              </a:spcBef>
              <a:spcAft>
                <a:spcPts val="207"/>
              </a:spcAft>
            </a:pPr>
            <a:endParaRPr lang="en-US" altLang="en-US" sz="1000" b="0"/>
          </a:p>
        </p:txBody>
      </p:sp>
      <p:sp>
        <p:nvSpPr>
          <p:cNvPr id="69639" name="Text Box 5"/>
          <p:cNvSpPr txBox="1">
            <a:spLocks noChangeArrowheads="1"/>
          </p:cNvSpPr>
          <p:nvPr/>
        </p:nvSpPr>
        <p:spPr bwMode="auto">
          <a:xfrm>
            <a:off x="485363" y="1295454"/>
            <a:ext cx="2117035" cy="7198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05" tIns="67405" rIns="67405" bIns="67405"/>
          <a:lstStyle>
            <a:lvl1pPr defTabSz="911225" eaLnBrk="0" hangingPunct="0">
              <a:defRPr sz="2800" b="1">
                <a:solidFill>
                  <a:schemeClr val="tx1"/>
                </a:solidFill>
                <a:latin typeface="Arial" pitchFamily="34" charset="0"/>
                <a:cs typeface="Arial" pitchFamily="34" charset="0"/>
              </a:defRPr>
            </a:lvl1pPr>
            <a:lvl2pPr marL="742950" indent="-285750" defTabSz="911225" eaLnBrk="0" hangingPunct="0">
              <a:defRPr sz="2800" b="1">
                <a:solidFill>
                  <a:schemeClr val="tx1"/>
                </a:solidFill>
                <a:latin typeface="Arial" pitchFamily="34" charset="0"/>
                <a:cs typeface="Arial" pitchFamily="34" charset="0"/>
              </a:defRPr>
            </a:lvl2pPr>
            <a:lvl3pPr marL="1143000" indent="-228600" defTabSz="911225" eaLnBrk="0" hangingPunct="0">
              <a:defRPr sz="2800" b="1">
                <a:solidFill>
                  <a:schemeClr val="tx1"/>
                </a:solidFill>
                <a:latin typeface="Arial" pitchFamily="34" charset="0"/>
                <a:cs typeface="Arial" pitchFamily="34" charset="0"/>
              </a:defRPr>
            </a:lvl3pPr>
            <a:lvl4pPr marL="1600200" indent="-228600" defTabSz="911225" eaLnBrk="0" hangingPunct="0">
              <a:defRPr sz="2800" b="1">
                <a:solidFill>
                  <a:schemeClr val="tx1"/>
                </a:solidFill>
                <a:latin typeface="Arial" pitchFamily="34" charset="0"/>
                <a:cs typeface="Arial" pitchFamily="34" charset="0"/>
              </a:defRPr>
            </a:lvl4pPr>
            <a:lvl5pPr marL="2057400" indent="-228600" defTabSz="911225" eaLnBrk="0" hangingPunct="0">
              <a:defRPr sz="2800" b="1">
                <a:solidFill>
                  <a:schemeClr val="tx1"/>
                </a:solidFill>
                <a:latin typeface="Arial" pitchFamily="34" charset="0"/>
                <a:cs typeface="Arial" pitchFamily="34" charset="0"/>
              </a:defRPr>
            </a:lvl5pPr>
            <a:lvl6pPr marL="25146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911225" eaLnBrk="0" fontAlgn="base" hangingPunct="0">
              <a:spcBef>
                <a:spcPct val="0"/>
              </a:spcBef>
              <a:spcAft>
                <a:spcPct val="0"/>
              </a:spcAft>
              <a:defRPr sz="2800" b="1">
                <a:solidFill>
                  <a:schemeClr val="tx1"/>
                </a:solidFill>
                <a:latin typeface="Arial" pitchFamily="34" charset="0"/>
                <a:cs typeface="Arial" pitchFamily="34" charset="0"/>
              </a:defRPr>
            </a:lvl9pPr>
          </a:lstStyle>
          <a:p>
            <a:pPr algn="l">
              <a:spcBef>
                <a:spcPts val="207"/>
              </a:spcBef>
              <a:spcAft>
                <a:spcPts val="207"/>
              </a:spcAft>
            </a:pPr>
            <a:endParaRPr lang="en-US" altLang="en-US" sz="900" b="0">
              <a:latin typeface="Times New Roman" pitchFamily="18" charset="0"/>
            </a:endParaRPr>
          </a:p>
          <a:p>
            <a:pPr algn="l">
              <a:spcBef>
                <a:spcPts val="207"/>
              </a:spcBef>
              <a:spcAft>
                <a:spcPts val="207"/>
              </a:spcAft>
            </a:pPr>
            <a:endParaRPr lang="en-US" altLang="en-US" sz="900" b="0">
              <a:latin typeface="Times New Roman" pitchFamily="18" charset="0"/>
            </a:endParaRPr>
          </a:p>
          <a:p>
            <a:pPr algn="l">
              <a:spcBef>
                <a:spcPts val="207"/>
              </a:spcBef>
              <a:spcAft>
                <a:spcPts val="207"/>
              </a:spcAft>
            </a:pPr>
            <a:endParaRPr lang="en-US" altLang="en-US" sz="900" i="1">
              <a:latin typeface="ZapfHumnst B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15"/>
          <p:cNvSpPr>
            <a:spLocks noGrp="1" noChangeArrowheads="1"/>
          </p:cNvSpPr>
          <p:nvPr>
            <p:ph type="ftr" sz="quarter" idx="4"/>
          </p:nvPr>
        </p:nvSpPr>
        <p:spPr>
          <a:noFill/>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b="0">
                <a:latin typeface="ZapfHumnst BT"/>
              </a:rPr>
              <a:t>Module 0, 1 -Course and Product Overview</a:t>
            </a:r>
          </a:p>
        </p:txBody>
      </p:sp>
      <p:sp>
        <p:nvSpPr>
          <p:cNvPr id="70660" name="Text Box 2"/>
          <p:cNvSpPr txBox="1">
            <a:spLocks noChangeArrowheads="1"/>
          </p:cNvSpPr>
          <p:nvPr/>
        </p:nvSpPr>
        <p:spPr bwMode="auto">
          <a:xfrm>
            <a:off x="629478" y="1196438"/>
            <a:ext cx="1954696" cy="72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5946" tIns="65946" rIns="65946" bIns="65946"/>
          <a:lstStyle>
            <a:lvl1pPr defTabSz="915988" eaLnBrk="0" hangingPunct="0">
              <a:defRPr sz="2800" b="1">
                <a:solidFill>
                  <a:schemeClr val="tx1"/>
                </a:solidFill>
                <a:latin typeface="Arial" pitchFamily="34" charset="0"/>
                <a:cs typeface="Arial" pitchFamily="34" charset="0"/>
              </a:defRPr>
            </a:lvl1pPr>
            <a:lvl2pPr marL="742950" indent="-285750" defTabSz="915988" eaLnBrk="0" hangingPunct="0">
              <a:defRPr sz="2800" b="1">
                <a:solidFill>
                  <a:schemeClr val="tx1"/>
                </a:solidFill>
                <a:latin typeface="Arial" pitchFamily="34" charset="0"/>
                <a:cs typeface="Arial" pitchFamily="34" charset="0"/>
              </a:defRPr>
            </a:lvl2pPr>
            <a:lvl3pPr marL="1143000" indent="-228600" defTabSz="915988" eaLnBrk="0" hangingPunct="0">
              <a:defRPr sz="2800" b="1">
                <a:solidFill>
                  <a:schemeClr val="tx1"/>
                </a:solidFill>
                <a:latin typeface="Arial" pitchFamily="34" charset="0"/>
                <a:cs typeface="Arial" pitchFamily="34" charset="0"/>
              </a:defRPr>
            </a:lvl3pPr>
            <a:lvl4pPr marL="1600200" indent="-228600" defTabSz="915988" eaLnBrk="0" hangingPunct="0">
              <a:defRPr sz="2800" b="1">
                <a:solidFill>
                  <a:schemeClr val="tx1"/>
                </a:solidFill>
                <a:latin typeface="Arial" pitchFamily="34" charset="0"/>
                <a:cs typeface="Arial" pitchFamily="34" charset="0"/>
              </a:defRPr>
            </a:lvl4pPr>
            <a:lvl5pPr marL="2057400" indent="-228600" defTabSz="915988" eaLnBrk="0" hangingPunct="0">
              <a:defRPr sz="2800" b="1">
                <a:solidFill>
                  <a:schemeClr val="tx1"/>
                </a:solidFill>
                <a:latin typeface="Arial" pitchFamily="34" charset="0"/>
                <a:cs typeface="Arial" pitchFamily="34" charset="0"/>
              </a:defRPr>
            </a:lvl5pPr>
            <a:lvl6pPr marL="2514600" indent="-228600" algn="ctr" defTabSz="915988"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915988"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915988"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915988" eaLnBrk="0" fontAlgn="base" hangingPunct="0">
              <a:spcBef>
                <a:spcPct val="0"/>
              </a:spcBef>
              <a:spcAft>
                <a:spcPct val="0"/>
              </a:spcAft>
              <a:defRPr sz="2800" b="1">
                <a:solidFill>
                  <a:schemeClr val="tx1"/>
                </a:solidFill>
                <a:latin typeface="Arial" pitchFamily="34" charset="0"/>
                <a:cs typeface="Arial" pitchFamily="34" charset="0"/>
              </a:defRPr>
            </a:lvl9pPr>
          </a:lstStyle>
          <a:p>
            <a:pPr algn="l"/>
            <a:endParaRPr lang="en-US" altLang="en-US" sz="900" b="0">
              <a:latin typeface="ZapfHumnst BT"/>
            </a:endParaRPr>
          </a:p>
        </p:txBody>
      </p:sp>
      <p:sp>
        <p:nvSpPr>
          <p:cNvPr id="70662" name="Rectangle 4"/>
          <p:cNvSpPr>
            <a:spLocks noGrp="1" noRot="1" noChangeAspect="1" noChangeArrowheads="1" noTextEdit="1"/>
          </p:cNvSpPr>
          <p:nvPr>
            <p:ph type="sldImg"/>
          </p:nvPr>
        </p:nvSpPr>
        <p:spPr>
          <a:ln/>
        </p:spPr>
      </p:sp>
      <p:sp>
        <p:nvSpPr>
          <p:cNvPr id="70663" name="Rectangle 5"/>
          <p:cNvSpPr>
            <a:spLocks noGrp="1" noChangeArrowheads="1"/>
          </p:cNvSpPr>
          <p:nvPr>
            <p:ph type="body" idx="1"/>
          </p:nvPr>
        </p:nvSpPr>
        <p:spPr>
          <a:noFill/>
        </p:spPr>
        <p:txBody>
          <a:bodyPr/>
          <a:lstStyle/>
          <a:p>
            <a:pPr eaLnBrk="1" hangingPunct="1"/>
            <a:endParaRPr lang="en-US" altLang="en-US"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15"/>
          <p:cNvSpPr>
            <a:spLocks noGrp="1" noChangeArrowheads="1"/>
          </p:cNvSpPr>
          <p:nvPr>
            <p:ph type="ftr" sz="quarter" idx="4"/>
          </p:nvPr>
        </p:nvSpPr>
        <p:spPr/>
        <p:txBody>
          <a:bodyPr/>
          <a:lstStyle>
            <a:lvl1pPr defTabSz="963328" eaLnBrk="0" hangingPunct="0">
              <a:defRPr sz="2900" b="1">
                <a:solidFill>
                  <a:schemeClr val="tx1"/>
                </a:solidFill>
                <a:latin typeface="Arial" pitchFamily="34" charset="0"/>
                <a:cs typeface="Arial" pitchFamily="34" charset="0"/>
              </a:defRPr>
            </a:lvl1pPr>
            <a:lvl2pPr marL="770662" indent="-296408" defTabSz="963328" eaLnBrk="0" hangingPunct="0">
              <a:defRPr sz="2900" b="1">
                <a:solidFill>
                  <a:schemeClr val="tx1"/>
                </a:solidFill>
                <a:latin typeface="Arial" pitchFamily="34" charset="0"/>
                <a:cs typeface="Arial" pitchFamily="34" charset="0"/>
              </a:defRPr>
            </a:lvl2pPr>
            <a:lvl3pPr marL="1185634" indent="-237127" defTabSz="963328" eaLnBrk="0" hangingPunct="0">
              <a:defRPr sz="2900" b="1">
                <a:solidFill>
                  <a:schemeClr val="tx1"/>
                </a:solidFill>
                <a:latin typeface="Arial" pitchFamily="34" charset="0"/>
                <a:cs typeface="Arial" pitchFamily="34" charset="0"/>
              </a:defRPr>
            </a:lvl3pPr>
            <a:lvl4pPr marL="1659887" indent="-237127" defTabSz="963328" eaLnBrk="0" hangingPunct="0">
              <a:defRPr sz="2900" b="1">
                <a:solidFill>
                  <a:schemeClr val="tx1"/>
                </a:solidFill>
                <a:latin typeface="Arial" pitchFamily="34" charset="0"/>
                <a:cs typeface="Arial" pitchFamily="34" charset="0"/>
              </a:defRPr>
            </a:lvl4pPr>
            <a:lvl5pPr marL="2134141" indent="-237127" defTabSz="963328" eaLnBrk="0" hangingPunct="0">
              <a:defRPr sz="2900" b="1">
                <a:solidFill>
                  <a:schemeClr val="tx1"/>
                </a:solidFill>
                <a:latin typeface="Arial" pitchFamily="34" charset="0"/>
                <a:cs typeface="Arial" pitchFamily="34" charset="0"/>
              </a:defRPr>
            </a:lvl5pPr>
            <a:lvl6pPr marL="260839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6pPr>
            <a:lvl7pPr marL="3082648"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7pPr>
            <a:lvl8pPr marL="3556902"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8pPr>
            <a:lvl9pPr marL="4031155" indent="-237127" algn="ctr" defTabSz="963328" eaLnBrk="0" fontAlgn="base" hangingPunct="0">
              <a:spcBef>
                <a:spcPct val="0"/>
              </a:spcBef>
              <a:spcAft>
                <a:spcPct val="0"/>
              </a:spcAft>
              <a:defRPr sz="2900" b="1">
                <a:solidFill>
                  <a:schemeClr val="tx1"/>
                </a:solidFill>
                <a:latin typeface="Arial" pitchFamily="34" charset="0"/>
                <a:cs typeface="Arial" pitchFamily="34" charset="0"/>
              </a:defRPr>
            </a:lvl9pPr>
          </a:lstStyle>
          <a:p>
            <a:r>
              <a:rPr lang="en-US" altLang="en-US" sz="1000" dirty="0"/>
              <a:t>Module 0, 1 -Course and Product Overview</a:t>
            </a:r>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ltLang="en-US" smtClean="0"/>
              <a:t>Module 0, 1 -Course and Product Overview</a:t>
            </a:r>
            <a:endParaRPr lang="en-US" altLang="en-US"/>
          </a:p>
        </p:txBody>
      </p:sp>
    </p:spTree>
    <p:extLst>
      <p:ext uri="{BB962C8B-B14F-4D97-AF65-F5344CB8AC3E}">
        <p14:creationId xmlns:p14="http://schemas.microsoft.com/office/powerpoint/2010/main" val="715490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0" y="0"/>
          <a:ext cx="9140825" cy="4037013"/>
        </p:xfrm>
        <a:graphic>
          <a:graphicData uri="http://schemas.openxmlformats.org/presentationml/2006/ole">
            <mc:AlternateContent xmlns:mc="http://schemas.openxmlformats.org/markup-compatibility/2006">
              <mc:Choice xmlns:v="urn:schemas-microsoft-com:vml" Requires="v">
                <p:oleObj spid="_x0000_s130144" name="Image" r:id="rId3" imgW="8253968" imgH="3644444" progId="Photoshop.Image.9">
                  <p:embed/>
                </p:oleObj>
              </mc:Choice>
              <mc:Fallback>
                <p:oleObj name="Image" r:id="rId3" imgW="8253968" imgH="364444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0825" cy="4037013"/>
                      </a:xfrm>
                      <a:prstGeom prst="rect">
                        <a:avLst/>
                      </a:prstGeom>
                      <a:noFill/>
                      <a:ln>
                        <a:noFill/>
                      </a:ln>
                      <a:effectLst/>
                      <a:extLst>
                        <a:ext uri="{909E8E84-426E-40DD-AFC4-6F175D3DCCD1}">
                          <a14:hiddenFill xmlns:a14="http://schemas.microsoft.com/office/drawing/2010/main">
                            <a:solidFill>
                              <a:srgbClr val="FFF7DE"/>
                            </a:solidFill>
                          </a14:hiddenFill>
                        </a:ext>
                        <a:ext uri="{91240B29-F687-4F45-9708-019B960494DF}">
                          <a14:hiddenLine xmlns:a14="http://schemas.microsoft.com/office/drawing/2010/main" w="19050" algn="ctr">
                            <a:solidFill>
                              <a:srgbClr val="F1A017"/>
                            </a:solidFill>
                            <a:miter lim="800000"/>
                            <a:headEnd/>
                            <a:tailEnd type="none" w="lg" len="lg"/>
                          </a14:hiddenLine>
                        </a:ext>
                        <a:ext uri="{AF507438-7753-43E0-B8FC-AC1667EBCBE1}">
                          <a14:hiddenEffects xmlns:a14="http://schemas.microsoft.com/office/drawing/2010/main">
                            <a:effectLst>
                              <a:outerShdw dist="107763" dir="13500000" algn="ctr" rotWithShape="0">
                                <a:srgbClr val="D8D8D8">
                                  <a:alpha val="50000"/>
                                </a:srgbClr>
                              </a:outerShdw>
                            </a:effectLst>
                          </a14:hiddenEffects>
                        </a:ext>
                      </a:extLst>
                    </p:spPr>
                  </p:pic>
                </p:oleObj>
              </mc:Fallback>
            </mc:AlternateContent>
          </a:graphicData>
        </a:graphic>
      </p:graphicFrame>
      <p:pic>
        <p:nvPicPr>
          <p:cNvPr id="5" name="Picture 3"/>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138" y="255588"/>
            <a:ext cx="1130300" cy="414337"/>
          </a:xfrm>
          <a:prstGeom prst="rect">
            <a:avLst/>
          </a:prstGeom>
          <a:solidFill>
            <a:schemeClr val="accent1">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Rational_brand-ma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900" y="5857875"/>
            <a:ext cx="17907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black">
          <a:xfrm>
            <a:off x="220663" y="6340475"/>
            <a:ext cx="871378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92075" bIns="46038"/>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spcBef>
                <a:spcPct val="25000"/>
              </a:spcBef>
              <a:buFont typeface="Wingdings" pitchFamily="2" charset="2"/>
              <a:buNone/>
              <a:defRPr/>
            </a:pPr>
            <a:r>
              <a:rPr lang="en-US" altLang="en-US" sz="1000" b="0" dirty="0" smtClean="0"/>
              <a:t>© Copyright IBM Corporation 2015 </a:t>
            </a:r>
          </a:p>
        </p:txBody>
      </p:sp>
      <p:sp>
        <p:nvSpPr>
          <p:cNvPr id="629766" name="Rectangle 6"/>
          <p:cNvSpPr>
            <a:spLocks noGrp="1" noChangeArrowheads="1"/>
          </p:cNvSpPr>
          <p:nvPr>
            <p:ph type="ctrTitle"/>
          </p:nvPr>
        </p:nvSpPr>
        <p:spPr>
          <a:xfrm>
            <a:off x="109538" y="3370263"/>
            <a:ext cx="7861300" cy="1023937"/>
          </a:xfrm>
        </p:spPr>
        <p:txBody>
          <a:bodyPr lIns="91440" tIns="45720" rIns="91440" bIns="45720" anchor="b"/>
          <a:lstStyle>
            <a:lvl1pPr>
              <a:defRPr sz="2800" b="1">
                <a:solidFill>
                  <a:schemeClr val="tx1"/>
                </a:solidFill>
              </a:defRPr>
            </a:lvl1pPr>
          </a:lstStyle>
          <a:p>
            <a:pPr lvl="0"/>
            <a:r>
              <a:rPr lang="en-US" altLang="en-US" noProof="0" smtClean="0"/>
              <a:t>Click to edit Master title style</a:t>
            </a:r>
          </a:p>
        </p:txBody>
      </p:sp>
      <p:sp>
        <p:nvSpPr>
          <p:cNvPr id="629767" name="Rectangle 7"/>
          <p:cNvSpPr>
            <a:spLocks noGrp="1" noChangeArrowheads="1"/>
          </p:cNvSpPr>
          <p:nvPr>
            <p:ph type="subTitle" idx="1"/>
          </p:nvPr>
        </p:nvSpPr>
        <p:spPr>
          <a:xfrm>
            <a:off x="109538" y="4408488"/>
            <a:ext cx="7861300" cy="822325"/>
          </a:xfrm>
        </p:spPr>
        <p:txBody>
          <a:bodyPr/>
          <a:lstStyle>
            <a:lvl1pPr>
              <a:defRPr sz="2000"/>
            </a:lvl1pPr>
          </a:lstStyle>
          <a:p>
            <a:pPr lvl="0"/>
            <a:r>
              <a:rPr lang="en-US" altLang="en-US" noProof="0" smtClean="0"/>
              <a:t>Click to edit Master subtitle style</a:t>
            </a:r>
          </a:p>
        </p:txBody>
      </p:sp>
    </p:spTree>
    <p:extLst>
      <p:ext uri="{BB962C8B-B14F-4D97-AF65-F5344CB8AC3E}">
        <p14:creationId xmlns:p14="http://schemas.microsoft.com/office/powerpoint/2010/main" val="31990579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8"/>
          <p:cNvSpPr>
            <a:spLocks noGrp="1" noChangeArrowheads="1"/>
          </p:cNvSpPr>
          <p:nvPr>
            <p:ph type="dt" sz="half" idx="11"/>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416292910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3550" y="73025"/>
            <a:ext cx="2249488"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3500" y="73025"/>
            <a:ext cx="65976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8"/>
          <p:cNvSpPr>
            <a:spLocks noGrp="1" noChangeArrowheads="1"/>
          </p:cNvSpPr>
          <p:nvPr>
            <p:ph type="dt" sz="half" idx="11"/>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37334791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3500" y="73025"/>
            <a:ext cx="8999538"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0488" y="776288"/>
            <a:ext cx="8958262" cy="2733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0488" y="3662363"/>
            <a:ext cx="8958262" cy="27352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8"/>
          <p:cNvSpPr>
            <a:spLocks noGrp="1" noChangeArrowheads="1"/>
          </p:cNvSpPr>
          <p:nvPr>
            <p:ph type="dt" sz="half" idx="11"/>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38671852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8"/>
          <p:cNvSpPr>
            <a:spLocks noGrp="1" noChangeArrowheads="1"/>
          </p:cNvSpPr>
          <p:nvPr>
            <p:ph type="dt" sz="half" idx="11"/>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525294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8"/>
          <p:cNvSpPr>
            <a:spLocks noGrp="1" noChangeArrowheads="1"/>
          </p:cNvSpPr>
          <p:nvPr>
            <p:ph type="dt" sz="half" idx="11"/>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25633607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488" y="776288"/>
            <a:ext cx="4402137" cy="562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5025" y="776288"/>
            <a:ext cx="4403725" cy="562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8"/>
          <p:cNvSpPr>
            <a:spLocks noGrp="1" noChangeArrowheads="1"/>
          </p:cNvSpPr>
          <p:nvPr>
            <p:ph type="dt" sz="half" idx="11"/>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66943570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8"/>
          <p:cNvSpPr>
            <a:spLocks noGrp="1" noChangeArrowheads="1"/>
          </p:cNvSpPr>
          <p:nvPr>
            <p:ph type="dt" sz="half" idx="11"/>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12454330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8"/>
          <p:cNvSpPr>
            <a:spLocks noGrp="1" noChangeArrowheads="1"/>
          </p:cNvSpPr>
          <p:nvPr>
            <p:ph type="dt" sz="half" idx="11"/>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193878363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8"/>
          <p:cNvSpPr>
            <a:spLocks noGrp="1" noChangeArrowheads="1"/>
          </p:cNvSpPr>
          <p:nvPr>
            <p:ph type="dt" sz="half" idx="11"/>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3718964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8"/>
          <p:cNvSpPr>
            <a:spLocks noGrp="1" noChangeArrowheads="1"/>
          </p:cNvSpPr>
          <p:nvPr>
            <p:ph type="dt" sz="half" idx="11"/>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427056218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8"/>
          <p:cNvSpPr>
            <a:spLocks noGrp="1" noChangeArrowheads="1"/>
          </p:cNvSpPr>
          <p:nvPr>
            <p:ph type="dt" sz="half" idx="11"/>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35629842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3500" y="73025"/>
            <a:ext cx="899953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smtClean="0"/>
              <a:t>Slide Title – 34 pt Arial Narrow</a:t>
            </a:r>
          </a:p>
        </p:txBody>
      </p:sp>
      <p:sp>
        <p:nvSpPr>
          <p:cNvPr id="1027" name="Rectangle 3"/>
          <p:cNvSpPr>
            <a:spLocks noGrp="1" noChangeArrowheads="1"/>
          </p:cNvSpPr>
          <p:nvPr>
            <p:ph type="body" idx="1"/>
          </p:nvPr>
        </p:nvSpPr>
        <p:spPr bwMode="auto">
          <a:xfrm>
            <a:off x="90488" y="776288"/>
            <a:ext cx="8958262" cy="562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smtClean="0"/>
              <a:t>First Level – 28 </a:t>
            </a:r>
            <a:r>
              <a:rPr lang="en-US" altLang="en-US" dirty="0" err="1" smtClean="0"/>
              <a:t>pt</a:t>
            </a:r>
            <a:r>
              <a:rPr lang="en-US" altLang="en-US" dirty="0" smtClean="0"/>
              <a:t> Arial</a:t>
            </a:r>
          </a:p>
          <a:p>
            <a:pPr lvl="1"/>
            <a:r>
              <a:rPr lang="en-US" altLang="en-US" dirty="0" smtClean="0"/>
              <a:t>Second level – 24 </a:t>
            </a:r>
            <a:r>
              <a:rPr lang="en-US" altLang="en-US" dirty="0" err="1" smtClean="0"/>
              <a:t>pt</a:t>
            </a:r>
            <a:r>
              <a:rPr lang="en-US" altLang="en-US" dirty="0" smtClean="0"/>
              <a:t> Arial</a:t>
            </a:r>
          </a:p>
          <a:p>
            <a:pPr lvl="2"/>
            <a:r>
              <a:rPr lang="en-US" altLang="en-US" dirty="0" smtClean="0"/>
              <a:t>Third level – 24 </a:t>
            </a:r>
            <a:r>
              <a:rPr lang="en-US" altLang="en-US" dirty="0" err="1" smtClean="0"/>
              <a:t>pt</a:t>
            </a:r>
            <a:r>
              <a:rPr lang="en-US" altLang="en-US" dirty="0" smtClean="0"/>
              <a:t> Arial</a:t>
            </a:r>
          </a:p>
          <a:p>
            <a:pPr lvl="3"/>
            <a:r>
              <a:rPr lang="en-US" altLang="en-US" dirty="0" smtClean="0"/>
              <a:t>Fourth level – 20 </a:t>
            </a:r>
            <a:r>
              <a:rPr lang="en-US" altLang="en-US" dirty="0" err="1" smtClean="0"/>
              <a:t>pt</a:t>
            </a:r>
            <a:r>
              <a:rPr lang="en-US" altLang="en-US" dirty="0" smtClean="0"/>
              <a:t> Arial</a:t>
            </a:r>
          </a:p>
          <a:p>
            <a:pPr lvl="4"/>
            <a:r>
              <a:rPr lang="en-US" altLang="en-US" dirty="0" smtClean="0"/>
              <a:t>Fifth level – 20 </a:t>
            </a:r>
            <a:r>
              <a:rPr lang="en-US" altLang="en-US" dirty="0" err="1" smtClean="0"/>
              <a:t>pt</a:t>
            </a:r>
            <a:r>
              <a:rPr lang="en-US" altLang="en-US" dirty="0" smtClean="0"/>
              <a:t> Arial </a:t>
            </a:r>
          </a:p>
        </p:txBody>
      </p:sp>
      <p:sp>
        <p:nvSpPr>
          <p:cNvPr id="1028" name="Line 4"/>
          <p:cNvSpPr>
            <a:spLocks noChangeShapeType="1"/>
          </p:cNvSpPr>
          <p:nvPr/>
        </p:nvSpPr>
        <p:spPr bwMode="auto">
          <a:xfrm>
            <a:off x="0" y="681038"/>
            <a:ext cx="9144000"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29" name="Rectangle 5"/>
          <p:cNvSpPr>
            <a:spLocks noGrp="1" noChangeArrowheads="1"/>
          </p:cNvSpPr>
          <p:nvPr/>
        </p:nvSpPr>
        <p:spPr bwMode="auto">
          <a:xfrm>
            <a:off x="85725" y="6543675"/>
            <a:ext cx="5111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buClr>
                <a:srgbClr val="73E1FF"/>
              </a:buClr>
              <a:defRPr/>
            </a:pPr>
            <a:fld id="{4DD0F650-0FC7-46F3-88F5-41E2779949C4}" type="slidenum">
              <a:rPr lang="en-US" altLang="en-US" sz="800" b="0" smtClean="0"/>
              <a:pPr>
                <a:buClr>
                  <a:srgbClr val="73E1FF"/>
                </a:buClr>
                <a:defRPr/>
              </a:pPr>
              <a:t>‹#›</a:t>
            </a:fld>
            <a:endParaRPr lang="en-US" altLang="en-US" sz="800" smtClean="0"/>
          </a:p>
        </p:txBody>
      </p:sp>
      <p:sp>
        <p:nvSpPr>
          <p:cNvPr id="1030" name="Rectangle 6"/>
          <p:cNvSpPr>
            <a:spLocks noChangeArrowheads="1"/>
          </p:cNvSpPr>
          <p:nvPr/>
        </p:nvSpPr>
        <p:spPr bwMode="black">
          <a:xfrm>
            <a:off x="6846888" y="6537325"/>
            <a:ext cx="2193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r" eaLnBrk="1" hangingPunct="1">
              <a:defRPr/>
            </a:pPr>
            <a:r>
              <a:rPr lang="en-US" altLang="en-US" sz="800" b="0" dirty="0" smtClean="0"/>
              <a:t>© Copyright IBM Corporation 2015</a:t>
            </a:r>
          </a:p>
        </p:txBody>
      </p:sp>
      <p:sp>
        <p:nvSpPr>
          <p:cNvPr id="628743" name="Rectangle 7"/>
          <p:cNvSpPr>
            <a:spLocks noGrp="1" noChangeArrowheads="1"/>
          </p:cNvSpPr>
          <p:nvPr>
            <p:ph type="ftr" sz="quarter" idx="3"/>
          </p:nvPr>
        </p:nvSpPr>
        <p:spPr bwMode="auto">
          <a:xfrm>
            <a:off x="1601788" y="6537325"/>
            <a:ext cx="530225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l">
              <a:defRPr sz="800" b="0"/>
            </a:lvl1pPr>
          </a:lstStyle>
          <a:p>
            <a:pPr>
              <a:defRPr/>
            </a:pPr>
            <a:endParaRPr lang="en-US" altLang="en-US"/>
          </a:p>
        </p:txBody>
      </p:sp>
      <p:sp>
        <p:nvSpPr>
          <p:cNvPr id="628744" name="Rectangle 8"/>
          <p:cNvSpPr>
            <a:spLocks noGrp="1" noChangeArrowheads="1"/>
          </p:cNvSpPr>
          <p:nvPr>
            <p:ph type="dt" sz="half" idx="2"/>
          </p:nvPr>
        </p:nvSpPr>
        <p:spPr bwMode="auto">
          <a:xfrm>
            <a:off x="596900" y="6537325"/>
            <a:ext cx="10048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l">
              <a:defRPr sz="800" b="0"/>
            </a:lvl1pPr>
          </a:lstStyle>
          <a:p>
            <a:pPr>
              <a:defRPr/>
            </a:pPr>
            <a:endParaRPr lang="en-US" altLang="en-US"/>
          </a:p>
        </p:txBody>
      </p:sp>
    </p:spTree>
  </p:cSld>
  <p:clrMap bg1="lt1" tx1="dk1" bg2="lt2" tx2="dk2" accent1="accent1" accent2="accent2" accent3="accent3" accent4="accent4" accent5="accent5" accent6="accent6" hlink="hlink" folHlink="folHlink"/>
  <p:sldLayoutIdLst>
    <p:sldLayoutId id="2147483996"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Lst>
  <p:timing>
    <p:tnLst>
      <p:par>
        <p:cTn id="1" dur="indefinite" restart="never" nodeType="tmRoot"/>
      </p:par>
    </p:tnLst>
  </p:timing>
  <p:txStyles>
    <p:titleStyle>
      <a:lvl1pPr algn="l" rtl="0" eaLnBrk="0" fontAlgn="base" hangingPunct="0">
        <a:spcBef>
          <a:spcPct val="0"/>
        </a:spcBef>
        <a:spcAft>
          <a:spcPct val="0"/>
        </a:spcAft>
        <a:defRPr sz="3400">
          <a:solidFill>
            <a:srgbClr val="006699"/>
          </a:solidFill>
          <a:latin typeface="+mj-lt"/>
          <a:ea typeface="+mj-ea"/>
          <a:cs typeface="+mj-cs"/>
        </a:defRPr>
      </a:lvl1pPr>
      <a:lvl2pPr algn="l" rtl="0" eaLnBrk="0" fontAlgn="base" hangingPunct="0">
        <a:spcBef>
          <a:spcPct val="0"/>
        </a:spcBef>
        <a:spcAft>
          <a:spcPct val="0"/>
        </a:spcAft>
        <a:defRPr sz="3400">
          <a:solidFill>
            <a:srgbClr val="006699"/>
          </a:solidFill>
          <a:latin typeface="Arial Narrow" pitchFamily="34" charset="0"/>
          <a:cs typeface="Arial" pitchFamily="34" charset="0"/>
        </a:defRPr>
      </a:lvl2pPr>
      <a:lvl3pPr algn="l" rtl="0" eaLnBrk="0" fontAlgn="base" hangingPunct="0">
        <a:spcBef>
          <a:spcPct val="0"/>
        </a:spcBef>
        <a:spcAft>
          <a:spcPct val="0"/>
        </a:spcAft>
        <a:defRPr sz="3400">
          <a:solidFill>
            <a:srgbClr val="006699"/>
          </a:solidFill>
          <a:latin typeface="Arial Narrow" pitchFamily="34" charset="0"/>
          <a:cs typeface="Arial" pitchFamily="34" charset="0"/>
        </a:defRPr>
      </a:lvl3pPr>
      <a:lvl4pPr algn="l" rtl="0" eaLnBrk="0" fontAlgn="base" hangingPunct="0">
        <a:spcBef>
          <a:spcPct val="0"/>
        </a:spcBef>
        <a:spcAft>
          <a:spcPct val="0"/>
        </a:spcAft>
        <a:defRPr sz="3400">
          <a:solidFill>
            <a:srgbClr val="006699"/>
          </a:solidFill>
          <a:latin typeface="Arial Narrow" pitchFamily="34" charset="0"/>
          <a:cs typeface="Arial" pitchFamily="34" charset="0"/>
        </a:defRPr>
      </a:lvl4pPr>
      <a:lvl5pPr algn="l" rtl="0" eaLnBrk="0" fontAlgn="base" hangingPunct="0">
        <a:spcBef>
          <a:spcPct val="0"/>
        </a:spcBef>
        <a:spcAft>
          <a:spcPct val="0"/>
        </a:spcAft>
        <a:defRPr sz="3400">
          <a:solidFill>
            <a:srgbClr val="006699"/>
          </a:solidFill>
          <a:latin typeface="Arial Narrow" pitchFamily="34" charset="0"/>
          <a:cs typeface="Arial" pitchFamily="34" charset="0"/>
        </a:defRPr>
      </a:lvl5pPr>
      <a:lvl6pPr marL="457200" algn="l" rtl="0" fontAlgn="base">
        <a:spcBef>
          <a:spcPct val="0"/>
        </a:spcBef>
        <a:spcAft>
          <a:spcPct val="0"/>
        </a:spcAft>
        <a:defRPr sz="3400">
          <a:solidFill>
            <a:srgbClr val="006699"/>
          </a:solidFill>
          <a:latin typeface="Arial Narrow" pitchFamily="34" charset="0"/>
          <a:cs typeface="Arial" pitchFamily="34" charset="0"/>
        </a:defRPr>
      </a:lvl6pPr>
      <a:lvl7pPr marL="914400" algn="l" rtl="0" fontAlgn="base">
        <a:spcBef>
          <a:spcPct val="0"/>
        </a:spcBef>
        <a:spcAft>
          <a:spcPct val="0"/>
        </a:spcAft>
        <a:defRPr sz="3400">
          <a:solidFill>
            <a:srgbClr val="006699"/>
          </a:solidFill>
          <a:latin typeface="Arial Narrow" pitchFamily="34" charset="0"/>
          <a:cs typeface="Arial" pitchFamily="34" charset="0"/>
        </a:defRPr>
      </a:lvl7pPr>
      <a:lvl8pPr marL="1371600" algn="l" rtl="0" fontAlgn="base">
        <a:spcBef>
          <a:spcPct val="0"/>
        </a:spcBef>
        <a:spcAft>
          <a:spcPct val="0"/>
        </a:spcAft>
        <a:defRPr sz="3400">
          <a:solidFill>
            <a:srgbClr val="006699"/>
          </a:solidFill>
          <a:latin typeface="Arial Narrow" pitchFamily="34" charset="0"/>
          <a:cs typeface="Arial" pitchFamily="34" charset="0"/>
        </a:defRPr>
      </a:lvl8pPr>
      <a:lvl9pPr marL="1828800" algn="l" rtl="0" fontAlgn="base">
        <a:spcBef>
          <a:spcPct val="0"/>
        </a:spcBef>
        <a:spcAft>
          <a:spcPct val="0"/>
        </a:spcAft>
        <a:defRPr sz="3400">
          <a:solidFill>
            <a:srgbClr val="006699"/>
          </a:solidFill>
          <a:latin typeface="Arial Narrow" pitchFamily="34" charset="0"/>
          <a:cs typeface="Arial" pitchFamily="34" charset="0"/>
        </a:defRPr>
      </a:lvl9pPr>
    </p:titleStyle>
    <p:bodyStyle>
      <a:lvl1pPr marL="342900" indent="-342900" algn="l" rtl="0" eaLnBrk="0" fontAlgn="base" hangingPunct="0">
        <a:spcBef>
          <a:spcPct val="20000"/>
        </a:spcBef>
        <a:spcAft>
          <a:spcPct val="0"/>
        </a:spcAft>
        <a:buClr>
          <a:srgbClr val="000000"/>
        </a:buClr>
        <a:buFont typeface="Wingdings" pitchFamily="2" charset="2"/>
        <a:defRPr sz="2800">
          <a:solidFill>
            <a:schemeClr val="tx1"/>
          </a:solidFill>
          <a:latin typeface="+mn-lt"/>
          <a:ea typeface="+mn-ea"/>
          <a:cs typeface="+mn-cs"/>
        </a:defRPr>
      </a:lvl1pPr>
      <a:lvl2pPr marL="454025" indent="-223838" algn="l" rtl="0" eaLnBrk="0" fontAlgn="base" hangingPunct="0">
        <a:spcBef>
          <a:spcPct val="20000"/>
        </a:spcBef>
        <a:spcAft>
          <a:spcPct val="0"/>
        </a:spcAft>
        <a:buClr>
          <a:schemeClr val="tx1"/>
        </a:buClr>
        <a:buFont typeface="Wingdings" pitchFamily="2" charset="2"/>
        <a:buChar char="§"/>
        <a:defRPr sz="2400">
          <a:solidFill>
            <a:schemeClr val="tx1"/>
          </a:solidFill>
          <a:latin typeface="+mn-lt"/>
          <a:cs typeface="+mn-cs"/>
        </a:defRPr>
      </a:lvl2pPr>
      <a:lvl3pPr marL="793750" indent="-225425" algn="l" rtl="0" eaLnBrk="0" fontAlgn="base" hangingPunct="0">
        <a:spcBef>
          <a:spcPct val="20000"/>
        </a:spcBef>
        <a:spcAft>
          <a:spcPct val="0"/>
        </a:spcAft>
        <a:buFont typeface="Times New Roman" pitchFamily="18" charset="0"/>
        <a:buChar char="–"/>
        <a:defRPr sz="2400">
          <a:solidFill>
            <a:schemeClr val="tx1"/>
          </a:solidFill>
          <a:latin typeface="+mn-lt"/>
          <a:cs typeface="+mn-cs"/>
        </a:defRPr>
      </a:lvl3pPr>
      <a:lvl4pPr marL="1141413" indent="-233363" algn="l" rtl="0" eaLnBrk="0" fontAlgn="base" hangingPunct="0">
        <a:spcBef>
          <a:spcPct val="20000"/>
        </a:spcBef>
        <a:spcAft>
          <a:spcPct val="0"/>
        </a:spcAft>
        <a:buChar char="•"/>
        <a:defRPr sz="2000">
          <a:solidFill>
            <a:schemeClr val="tx1"/>
          </a:solidFill>
          <a:latin typeface="+mn-lt"/>
          <a:cs typeface="+mn-cs"/>
        </a:defRPr>
      </a:lvl4pPr>
      <a:lvl5pPr marL="1487488" indent="-231775" algn="l" rtl="0" eaLnBrk="0" fontAlgn="base" hangingPunct="0">
        <a:spcBef>
          <a:spcPct val="20000"/>
        </a:spcBef>
        <a:spcAft>
          <a:spcPct val="0"/>
        </a:spcAft>
        <a:buSzPct val="80000"/>
        <a:buFont typeface="Arial" pitchFamily="34" charset="0"/>
        <a:buChar char="▫"/>
        <a:defRPr sz="2000">
          <a:solidFill>
            <a:schemeClr val="tx1"/>
          </a:solidFill>
          <a:latin typeface="+mn-lt"/>
          <a:cs typeface="+mn-cs"/>
        </a:defRPr>
      </a:lvl5pPr>
      <a:lvl6pPr marL="1944688" indent="-231775" algn="l" rtl="0" fontAlgn="base">
        <a:spcBef>
          <a:spcPct val="20000"/>
        </a:spcBef>
        <a:spcAft>
          <a:spcPct val="0"/>
        </a:spcAft>
        <a:buSzPct val="80000"/>
        <a:buFont typeface="Arial" pitchFamily="34" charset="0"/>
        <a:buChar char="▫"/>
        <a:defRPr sz="2000">
          <a:solidFill>
            <a:schemeClr val="tx1"/>
          </a:solidFill>
          <a:latin typeface="+mn-lt"/>
          <a:cs typeface="+mn-cs"/>
        </a:defRPr>
      </a:lvl6pPr>
      <a:lvl7pPr marL="2401888" indent="-231775" algn="l" rtl="0" fontAlgn="base">
        <a:spcBef>
          <a:spcPct val="20000"/>
        </a:spcBef>
        <a:spcAft>
          <a:spcPct val="0"/>
        </a:spcAft>
        <a:buSzPct val="80000"/>
        <a:buFont typeface="Arial" pitchFamily="34" charset="0"/>
        <a:buChar char="▫"/>
        <a:defRPr sz="2000">
          <a:solidFill>
            <a:schemeClr val="tx1"/>
          </a:solidFill>
          <a:latin typeface="+mn-lt"/>
          <a:cs typeface="+mn-cs"/>
        </a:defRPr>
      </a:lvl7pPr>
      <a:lvl8pPr marL="2859088" indent="-231775" algn="l" rtl="0" fontAlgn="base">
        <a:spcBef>
          <a:spcPct val="20000"/>
        </a:spcBef>
        <a:spcAft>
          <a:spcPct val="0"/>
        </a:spcAft>
        <a:buSzPct val="80000"/>
        <a:buFont typeface="Arial" pitchFamily="34" charset="0"/>
        <a:buChar char="▫"/>
        <a:defRPr sz="2000">
          <a:solidFill>
            <a:schemeClr val="tx1"/>
          </a:solidFill>
          <a:latin typeface="+mn-lt"/>
          <a:cs typeface="+mn-cs"/>
        </a:defRPr>
      </a:lvl8pPr>
      <a:lvl9pPr marL="3316288" indent="-231775" algn="l" rtl="0" fontAlgn="base">
        <a:spcBef>
          <a:spcPct val="20000"/>
        </a:spcBef>
        <a:spcAft>
          <a:spcPct val="0"/>
        </a:spcAft>
        <a:buSzPct val="80000"/>
        <a:buFont typeface="Arial" pitchFamily="34" charset="0"/>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emf"/><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audio" Target="../media/audio1.wav"/><Relationship Id="rId7"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audio" Target="../media/audio4.wav"/><Relationship Id="rId11" Type="http://schemas.openxmlformats.org/officeDocument/2006/relationships/image" Target="../media/image25.jpeg"/><Relationship Id="rId5" Type="http://schemas.openxmlformats.org/officeDocument/2006/relationships/audio" Target="../media/audio3.wav"/><Relationship Id="rId10" Type="http://schemas.openxmlformats.org/officeDocument/2006/relationships/image" Target="../media/image24.jpeg"/><Relationship Id="rId4" Type="http://schemas.openxmlformats.org/officeDocument/2006/relationships/audio" Target="../media/audio2.wav"/><Relationship Id="rId9"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hyperlink" Target="https://ibm.biz/devops-practices-assessment" TargetMode="External"/><Relationship Id="rId4" Type="http://schemas.openxmlformats.org/officeDocument/2006/relationships/hyperlink" Target="https://ibm.biz/BdRUb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wmf"/><Relationship Id="rId7" Type="http://schemas.openxmlformats.org/officeDocument/2006/relationships/image" Target="../media/image53.wmf"/><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1.wmf"/></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hyperlink" Target="https://www.ibm.com/developerworks/mydeveloperworks/activities/service/html/mainpage#activitypage,657e717a-8c4a-4835-a1c1-c65fbd226103"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90525" y="3400425"/>
            <a:ext cx="8169275" cy="1374775"/>
          </a:xfrm>
          <a:noFill/>
        </p:spPr>
        <p:txBody>
          <a:bodyPr/>
          <a:lstStyle/>
          <a:p>
            <a:pPr algn="ctr" eaLnBrk="1" hangingPunct="1"/>
            <a:r>
              <a:rPr lang="en-US" altLang="en-US" sz="2400" smtClean="0"/>
              <a:t>Welcome to</a:t>
            </a:r>
            <a:r>
              <a:rPr lang="en-US" altLang="en-US" smtClean="0"/>
              <a:t> </a:t>
            </a:r>
            <a:br>
              <a:rPr lang="en-US" altLang="en-US" smtClean="0"/>
            </a:br>
            <a:r>
              <a:rPr lang="en-US" altLang="en-US" smtClean="0"/>
              <a:t>Essentials of IBM UrbanCode Deploy</a:t>
            </a:r>
            <a:br>
              <a:rPr lang="en-US" altLang="en-US" smtClean="0"/>
            </a:br>
            <a:endParaRPr lang="en-US" altLang="en-US" smtClean="0"/>
          </a:p>
        </p:txBody>
      </p:sp>
      <p:sp>
        <p:nvSpPr>
          <p:cNvPr id="4099" name="Rectangle 3"/>
          <p:cNvSpPr>
            <a:spLocks noGrp="1" noChangeArrowheads="1"/>
          </p:cNvSpPr>
          <p:nvPr>
            <p:ph type="subTitle" idx="1"/>
          </p:nvPr>
        </p:nvSpPr>
        <p:spPr>
          <a:xfrm>
            <a:off x="590550" y="4827588"/>
            <a:ext cx="7769225" cy="827087"/>
          </a:xfrm>
          <a:noFill/>
        </p:spPr>
        <p:txBody>
          <a:bodyPr/>
          <a:lstStyle/>
          <a:p>
            <a:pPr marL="0" indent="0" algn="ctr" eaLnBrk="1" hangingPunct="1"/>
            <a:r>
              <a:rPr lang="en-US" altLang="en-US" smtClean="0">
                <a:latin typeface="Arial Narrow" pitchFamily="34" charset="0"/>
              </a:rPr>
              <a:t>Our session will begin shortly</a:t>
            </a:r>
            <a:endParaRPr lang="en-US" altLang="en-US" sz="1400" smtClean="0">
              <a:latin typeface="Arial Narrow"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3000" smtClean="0"/>
              <a:t>Module objectives</a:t>
            </a:r>
          </a:p>
        </p:txBody>
      </p:sp>
      <p:sp>
        <p:nvSpPr>
          <p:cNvPr id="14339" name="Rectangle 3"/>
          <p:cNvSpPr>
            <a:spLocks noGrp="1" noChangeArrowheads="1"/>
          </p:cNvSpPr>
          <p:nvPr>
            <p:ph type="body" idx="1"/>
          </p:nvPr>
        </p:nvSpPr>
        <p:spPr/>
        <p:txBody>
          <a:bodyPr/>
          <a:lstStyle/>
          <a:p>
            <a:pPr marL="0" indent="0" eaLnBrk="1" hangingPunct="1"/>
            <a:r>
              <a:rPr lang="en-US" altLang="en-US" smtClean="0"/>
              <a:t>In this module you learn about:</a:t>
            </a:r>
          </a:p>
          <a:p>
            <a:pPr marL="0" indent="0" eaLnBrk="1" hangingPunct="1">
              <a:buFont typeface="Wingdings" pitchFamily="2" charset="2"/>
              <a:buChar char="§"/>
            </a:pPr>
            <a:r>
              <a:rPr lang="en-US" altLang="en-US" smtClean="0"/>
              <a:t> Problems that UrbanCode Deploy helps to solve</a:t>
            </a:r>
          </a:p>
          <a:p>
            <a:pPr marL="0" indent="0" eaLnBrk="1" hangingPunct="1">
              <a:buFont typeface="Wingdings" pitchFamily="2" charset="2"/>
              <a:buChar char="§"/>
            </a:pPr>
            <a:r>
              <a:rPr lang="en-US" altLang="en-US" smtClean="0"/>
              <a:t> A workflow for a basic deployment</a:t>
            </a:r>
          </a:p>
          <a:p>
            <a:pPr marL="0" indent="0" eaLnBrk="1" hangingPunct="1">
              <a:buFont typeface="Wingdings" pitchFamily="2" charset="2"/>
              <a:buChar char="§"/>
            </a:pPr>
            <a:r>
              <a:rPr lang="en-US" altLang="en-US" smtClean="0"/>
              <a:t> The purpose of snapshots and inventory</a:t>
            </a:r>
          </a:p>
          <a:p>
            <a:pPr marL="0" indent="0" eaLnBrk="1" hangingPunct="1">
              <a:buFont typeface="Wingdings" pitchFamily="2" charset="2"/>
              <a:buChar char="§"/>
            </a:pPr>
            <a:r>
              <a:rPr lang="en-US" altLang="en-US" smtClean="0"/>
              <a:t> User interface navigation</a:t>
            </a:r>
          </a:p>
          <a:p>
            <a:pPr marL="0" indent="0" eaLnBrk="1" hangingPunct="1">
              <a:buFont typeface="Wingdings" pitchFamily="2" charset="2"/>
              <a:buChar char="§"/>
            </a:pPr>
            <a:r>
              <a:rPr lang="en-US" altLang="en-US" smtClean="0"/>
              <a:t> The UrbanCode Deploy topology</a:t>
            </a:r>
          </a:p>
          <a:p>
            <a:pPr marL="0" indent="0" eaLnBrk="1" hangingPunct="1">
              <a:buFont typeface="Wingdings" pitchFamily="2" charset="2"/>
              <a:buChar char="§"/>
            </a:pPr>
            <a:r>
              <a:rPr lang="en-US" altLang="en-US" smtClean="0"/>
              <a:t> Server and agent communication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title" idx="4294967295"/>
          </p:nvPr>
        </p:nvSpPr>
        <p:spPr>
          <a:xfrm>
            <a:off x="195263" y="0"/>
            <a:ext cx="8620125" cy="579438"/>
          </a:xfrm>
        </p:spPr>
        <p:txBody>
          <a:bodyPr lIns="0" tIns="45720" rIns="0" bIns="45720" anchor="t">
            <a:spAutoFit/>
          </a:bodyPr>
          <a:lstStyle/>
          <a:p>
            <a:pPr eaLnBrk="1" hangingPunct="1"/>
            <a:r>
              <a:rPr lang="en-US" altLang="en-US" sz="3200" smtClean="0"/>
              <a:t>Deployment and release problems are serious business</a:t>
            </a:r>
          </a:p>
        </p:txBody>
      </p:sp>
      <p:pic>
        <p:nvPicPr>
          <p:cNvPr id="1536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200150"/>
            <a:ext cx="88773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p:nvPr/>
        </p:nvSpPr>
        <p:spPr bwMode="auto">
          <a:xfrm>
            <a:off x="762000" y="3658734"/>
            <a:ext cx="7677152" cy="2132466"/>
          </a:xfrm>
          <a:prstGeom prst="ellipse">
            <a:avLst/>
          </a:prstGeom>
          <a:blipFill dpi="0" rotWithShape="1">
            <a:blip r:embed="rId4">
              <a:lum bright="30000"/>
              <a:extLst/>
            </a:blip>
            <a:srcRect/>
            <a:stretch>
              <a:fillRect/>
            </a:stretch>
          </a:blipFill>
          <a:ln w="9525" cap="flat" cmpd="sng" algn="ctr">
            <a:noFill/>
            <a:prstDash val="solid"/>
            <a:round/>
            <a:headEnd type="none" w="med" len="med"/>
            <a:tailEnd type="none" w="med" len="med"/>
          </a:ln>
          <a:effectLst>
            <a:softEdge rad="317500"/>
          </a:effectLst>
        </p:spPr>
        <p:txBody>
          <a:bodyPr/>
          <a:lstStyle/>
          <a:p>
            <a:pPr algn="l" defTabSz="457200" fontAlgn="auto">
              <a:lnSpc>
                <a:spcPct val="90000"/>
              </a:lnSpc>
              <a:spcBef>
                <a:spcPts val="0"/>
              </a:spcBef>
              <a:spcAft>
                <a:spcPts val="0"/>
              </a:spcAft>
              <a:defRPr/>
            </a:pPr>
            <a:endParaRPr lang="en-US" sz="1100" b="0" dirty="0">
              <a:solidFill>
                <a:srgbClr val="000000"/>
              </a:solidFill>
              <a:latin typeface="Helvetica" pitchFamily="-1" charset="0"/>
              <a:cs typeface="+mn-cs"/>
            </a:endParaRPr>
          </a:p>
        </p:txBody>
      </p:sp>
      <p:sp>
        <p:nvSpPr>
          <p:cNvPr id="15367" name="Rectangle 82"/>
          <p:cNvSpPr txBox="1">
            <a:spLocks noChangeArrowheads="1"/>
          </p:cNvSpPr>
          <p:nvPr/>
        </p:nvSpPr>
        <p:spPr bwMode="auto">
          <a:xfrm>
            <a:off x="295275" y="1689100"/>
            <a:ext cx="2627313"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lstStyle>
            <a:lvl1pPr defTabSz="823913" eaLnBrk="0" hangingPunct="0">
              <a:defRPr sz="2800" b="1">
                <a:solidFill>
                  <a:schemeClr val="tx1"/>
                </a:solidFill>
                <a:latin typeface="Arial" pitchFamily="34" charset="0"/>
                <a:cs typeface="Arial" pitchFamily="34" charset="0"/>
              </a:defRPr>
            </a:lvl1pPr>
            <a:lvl2pPr marL="742950" indent="-285750" defTabSz="823913" eaLnBrk="0" hangingPunct="0">
              <a:defRPr sz="2800" b="1">
                <a:solidFill>
                  <a:schemeClr val="tx1"/>
                </a:solidFill>
                <a:latin typeface="Arial" pitchFamily="34" charset="0"/>
                <a:cs typeface="Arial" pitchFamily="34" charset="0"/>
              </a:defRPr>
            </a:lvl2pPr>
            <a:lvl3pPr marL="1143000" indent="-228600" defTabSz="823913" eaLnBrk="0" hangingPunct="0">
              <a:defRPr sz="2800" b="1">
                <a:solidFill>
                  <a:schemeClr val="tx1"/>
                </a:solidFill>
                <a:latin typeface="Arial" pitchFamily="34" charset="0"/>
                <a:cs typeface="Arial" pitchFamily="34" charset="0"/>
              </a:defRPr>
            </a:lvl3pPr>
            <a:lvl4pPr marL="1600200" indent="-228600" defTabSz="823913" eaLnBrk="0" hangingPunct="0">
              <a:defRPr sz="2800" b="1">
                <a:solidFill>
                  <a:schemeClr val="tx1"/>
                </a:solidFill>
                <a:latin typeface="Arial" pitchFamily="34" charset="0"/>
                <a:cs typeface="Arial" pitchFamily="34" charset="0"/>
              </a:defRPr>
            </a:lvl4pPr>
            <a:lvl5pPr marL="2057400" indent="-228600" defTabSz="823913" eaLnBrk="0" hangingPunct="0">
              <a:defRPr sz="2800" b="1">
                <a:solidFill>
                  <a:schemeClr val="tx1"/>
                </a:solidFill>
                <a:latin typeface="Arial" pitchFamily="34" charset="0"/>
                <a:cs typeface="Arial" pitchFamily="34" charset="0"/>
              </a:defRPr>
            </a:lvl5pPr>
            <a:lvl6pPr marL="25146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9pPr>
          </a:lstStyle>
          <a:p>
            <a:pPr>
              <a:lnSpc>
                <a:spcPct val="85000"/>
              </a:lnSpc>
              <a:spcAft>
                <a:spcPts val="600"/>
              </a:spcAft>
              <a:buClr>
                <a:srgbClr val="7F1C7D"/>
              </a:buClr>
              <a:buSzPct val="110000"/>
            </a:pPr>
            <a:r>
              <a:rPr lang="en-US" altLang="en-US" sz="1600">
                <a:solidFill>
                  <a:srgbClr val="000000"/>
                </a:solidFill>
                <a:ea typeface="MS PGothic" pitchFamily="34" charset="-128"/>
              </a:rPr>
              <a:t>Costly, error prone </a:t>
            </a:r>
            <a:r>
              <a:rPr lang="en-US" altLang="en-US" sz="1600" b="0">
                <a:solidFill>
                  <a:srgbClr val="000000"/>
                </a:solidFill>
                <a:ea typeface="MS PGothic" pitchFamily="34" charset="-128"/>
              </a:rPr>
              <a:t>manual processes and efforts to deliver software throughout an enterprise are pain points.</a:t>
            </a:r>
          </a:p>
        </p:txBody>
      </p:sp>
      <p:sp>
        <p:nvSpPr>
          <p:cNvPr id="15368" name="Text Box 23"/>
          <p:cNvSpPr txBox="1">
            <a:spLocks noChangeArrowheads="1"/>
          </p:cNvSpPr>
          <p:nvPr/>
        </p:nvSpPr>
        <p:spPr bwMode="auto">
          <a:xfrm>
            <a:off x="3527425" y="1281113"/>
            <a:ext cx="2084388" cy="298450"/>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439" tIns="41219" rIns="82439" bIns="41219">
            <a:spAutoFit/>
          </a:bodyPr>
          <a:lstStyle>
            <a:lvl1pPr defTabSz="823913" eaLnBrk="0" hangingPunct="0">
              <a:defRPr sz="2800" b="1">
                <a:solidFill>
                  <a:schemeClr val="tx1"/>
                </a:solidFill>
                <a:latin typeface="Arial" pitchFamily="34" charset="0"/>
                <a:cs typeface="Arial" pitchFamily="34" charset="0"/>
              </a:defRPr>
            </a:lvl1pPr>
            <a:lvl2pPr marL="742950" indent="-285750" defTabSz="823913" eaLnBrk="0" hangingPunct="0">
              <a:defRPr sz="2800" b="1">
                <a:solidFill>
                  <a:schemeClr val="tx1"/>
                </a:solidFill>
                <a:latin typeface="Arial" pitchFamily="34" charset="0"/>
                <a:cs typeface="Arial" pitchFamily="34" charset="0"/>
              </a:defRPr>
            </a:lvl2pPr>
            <a:lvl3pPr marL="1143000" indent="-228600" defTabSz="823913" eaLnBrk="0" hangingPunct="0">
              <a:defRPr sz="2800" b="1">
                <a:solidFill>
                  <a:schemeClr val="tx1"/>
                </a:solidFill>
                <a:latin typeface="Arial" pitchFamily="34" charset="0"/>
                <a:cs typeface="Arial" pitchFamily="34" charset="0"/>
              </a:defRPr>
            </a:lvl3pPr>
            <a:lvl4pPr marL="1600200" indent="-228600" defTabSz="823913" eaLnBrk="0" hangingPunct="0">
              <a:defRPr sz="2800" b="1">
                <a:solidFill>
                  <a:schemeClr val="tx1"/>
                </a:solidFill>
                <a:latin typeface="Arial" pitchFamily="34" charset="0"/>
                <a:cs typeface="Arial" pitchFamily="34" charset="0"/>
              </a:defRPr>
            </a:lvl4pPr>
            <a:lvl5pPr marL="2057400" indent="-228600" defTabSz="823913" eaLnBrk="0" hangingPunct="0">
              <a:defRPr sz="2800" b="1">
                <a:solidFill>
                  <a:schemeClr val="tx1"/>
                </a:solidFill>
                <a:latin typeface="Arial" pitchFamily="34" charset="0"/>
                <a:cs typeface="Arial" pitchFamily="34" charset="0"/>
              </a:defRPr>
            </a:lvl5pPr>
            <a:lvl6pPr marL="25146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spcBef>
                <a:spcPct val="50000"/>
              </a:spcBef>
            </a:pPr>
            <a:r>
              <a:rPr lang="en-US" altLang="en-US" sz="1400">
                <a:solidFill>
                  <a:srgbClr val="FFFFFF"/>
                </a:solidFill>
                <a:ea typeface="MS PGothic" pitchFamily="34" charset="-128"/>
              </a:rPr>
              <a:t>CHALLENGES</a:t>
            </a:r>
          </a:p>
        </p:txBody>
      </p:sp>
      <p:sp>
        <p:nvSpPr>
          <p:cNvPr id="15369" name="Rectangle 82"/>
          <p:cNvSpPr txBox="1">
            <a:spLocks noChangeArrowheads="1"/>
          </p:cNvSpPr>
          <p:nvPr/>
        </p:nvSpPr>
        <p:spPr bwMode="auto">
          <a:xfrm>
            <a:off x="5883275" y="1689100"/>
            <a:ext cx="29559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lstStyle>
            <a:lvl1pPr defTabSz="823913" eaLnBrk="0" hangingPunct="0">
              <a:defRPr sz="2800" b="1">
                <a:solidFill>
                  <a:schemeClr val="tx1"/>
                </a:solidFill>
                <a:latin typeface="Arial" pitchFamily="34" charset="0"/>
                <a:cs typeface="Arial" pitchFamily="34" charset="0"/>
              </a:defRPr>
            </a:lvl1pPr>
            <a:lvl2pPr marL="742950" indent="-285750" defTabSz="823913" eaLnBrk="0" hangingPunct="0">
              <a:defRPr sz="2800" b="1">
                <a:solidFill>
                  <a:schemeClr val="tx1"/>
                </a:solidFill>
                <a:latin typeface="Arial" pitchFamily="34" charset="0"/>
                <a:cs typeface="Arial" pitchFamily="34" charset="0"/>
              </a:defRPr>
            </a:lvl2pPr>
            <a:lvl3pPr marL="1143000" indent="-228600" defTabSz="823913" eaLnBrk="0" hangingPunct="0">
              <a:defRPr sz="2800" b="1">
                <a:solidFill>
                  <a:schemeClr val="tx1"/>
                </a:solidFill>
                <a:latin typeface="Arial" pitchFamily="34" charset="0"/>
                <a:cs typeface="Arial" pitchFamily="34" charset="0"/>
              </a:defRPr>
            </a:lvl3pPr>
            <a:lvl4pPr marL="1600200" indent="-228600" defTabSz="823913" eaLnBrk="0" hangingPunct="0">
              <a:defRPr sz="2800" b="1">
                <a:solidFill>
                  <a:schemeClr val="tx1"/>
                </a:solidFill>
                <a:latin typeface="Arial" pitchFamily="34" charset="0"/>
                <a:cs typeface="Arial" pitchFamily="34" charset="0"/>
              </a:defRPr>
            </a:lvl4pPr>
            <a:lvl5pPr marL="2057400" indent="-228600" defTabSz="823913" eaLnBrk="0" hangingPunct="0">
              <a:defRPr sz="2800" b="1">
                <a:solidFill>
                  <a:schemeClr val="tx1"/>
                </a:solidFill>
                <a:latin typeface="Arial" pitchFamily="34" charset="0"/>
                <a:cs typeface="Arial" pitchFamily="34" charset="0"/>
              </a:defRPr>
            </a:lvl5pPr>
            <a:lvl6pPr marL="25146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9pPr>
          </a:lstStyle>
          <a:p>
            <a:pPr>
              <a:lnSpc>
                <a:spcPct val="85000"/>
              </a:lnSpc>
              <a:spcAft>
                <a:spcPts val="600"/>
              </a:spcAft>
              <a:buClr>
                <a:srgbClr val="7F1C7D"/>
              </a:buClr>
              <a:buSzPct val="110000"/>
            </a:pPr>
            <a:r>
              <a:rPr lang="en-US" altLang="en-US" sz="1600" b="0">
                <a:solidFill>
                  <a:srgbClr val="000000"/>
                </a:solidFill>
                <a:ea typeface="MS PGothic" pitchFamily="34" charset="-128"/>
              </a:rPr>
              <a:t> </a:t>
            </a:r>
            <a:r>
              <a:rPr lang="en-US" altLang="en-US" sz="1600">
                <a:solidFill>
                  <a:srgbClr val="000000"/>
                </a:solidFill>
                <a:ea typeface="MS PGothic" pitchFamily="34" charset="-128"/>
              </a:rPr>
              <a:t>Upgrade risks </a:t>
            </a:r>
            <a:r>
              <a:rPr lang="en-US" altLang="en-US" sz="1600" b="0">
                <a:solidFill>
                  <a:srgbClr val="000000"/>
                </a:solidFill>
                <a:ea typeface="MS PGothic" pitchFamily="34" charset="-128"/>
              </a:rPr>
              <a:t>arise</a:t>
            </a:r>
            <a:r>
              <a:rPr lang="en-US" altLang="en-US" sz="1600">
                <a:solidFill>
                  <a:srgbClr val="000000"/>
                </a:solidFill>
                <a:ea typeface="MS PGothic" pitchFamily="34" charset="-128"/>
              </a:rPr>
              <a:t> </a:t>
            </a:r>
            <a:r>
              <a:rPr lang="en-US" altLang="en-US" sz="1600" b="0">
                <a:solidFill>
                  <a:srgbClr val="000000"/>
                </a:solidFill>
                <a:ea typeface="MS PGothic" pitchFamily="34" charset="-128"/>
              </a:rPr>
              <a:t>because of managing multiple application configurations and versions  on servers.</a:t>
            </a:r>
          </a:p>
        </p:txBody>
      </p:sp>
      <p:sp>
        <p:nvSpPr>
          <p:cNvPr id="15370" name="Rectangle 82"/>
          <p:cNvSpPr txBox="1">
            <a:spLocks noChangeArrowheads="1"/>
          </p:cNvSpPr>
          <p:nvPr/>
        </p:nvSpPr>
        <p:spPr bwMode="auto">
          <a:xfrm>
            <a:off x="3189288" y="1689100"/>
            <a:ext cx="2754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lstStyle>
            <a:lvl1pPr defTabSz="823913" eaLnBrk="0" hangingPunct="0">
              <a:defRPr sz="2800" b="1">
                <a:solidFill>
                  <a:schemeClr val="tx1"/>
                </a:solidFill>
                <a:latin typeface="Arial" pitchFamily="34" charset="0"/>
                <a:cs typeface="Arial" pitchFamily="34" charset="0"/>
              </a:defRPr>
            </a:lvl1pPr>
            <a:lvl2pPr marL="742950" indent="-285750" defTabSz="823913" eaLnBrk="0" hangingPunct="0">
              <a:defRPr sz="2800" b="1">
                <a:solidFill>
                  <a:schemeClr val="tx1"/>
                </a:solidFill>
                <a:latin typeface="Arial" pitchFamily="34" charset="0"/>
                <a:cs typeface="Arial" pitchFamily="34" charset="0"/>
              </a:defRPr>
            </a:lvl2pPr>
            <a:lvl3pPr marL="1143000" indent="-228600" defTabSz="823913" eaLnBrk="0" hangingPunct="0">
              <a:defRPr sz="2800" b="1">
                <a:solidFill>
                  <a:schemeClr val="tx1"/>
                </a:solidFill>
                <a:latin typeface="Arial" pitchFamily="34" charset="0"/>
                <a:cs typeface="Arial" pitchFamily="34" charset="0"/>
              </a:defRPr>
            </a:lvl3pPr>
            <a:lvl4pPr marL="1600200" indent="-228600" defTabSz="823913" eaLnBrk="0" hangingPunct="0">
              <a:defRPr sz="2800" b="1">
                <a:solidFill>
                  <a:schemeClr val="tx1"/>
                </a:solidFill>
                <a:latin typeface="Arial" pitchFamily="34" charset="0"/>
                <a:cs typeface="Arial" pitchFamily="34" charset="0"/>
              </a:defRPr>
            </a:lvl4pPr>
            <a:lvl5pPr marL="2057400" indent="-228600" defTabSz="823913" eaLnBrk="0" hangingPunct="0">
              <a:defRPr sz="2800" b="1">
                <a:solidFill>
                  <a:schemeClr val="tx1"/>
                </a:solidFill>
                <a:latin typeface="Arial" pitchFamily="34" charset="0"/>
                <a:cs typeface="Arial" pitchFamily="34" charset="0"/>
              </a:defRPr>
            </a:lvl5pPr>
            <a:lvl6pPr marL="25146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9pPr>
          </a:lstStyle>
          <a:p>
            <a:pPr>
              <a:lnSpc>
                <a:spcPct val="85000"/>
              </a:lnSpc>
              <a:spcAft>
                <a:spcPts val="600"/>
              </a:spcAft>
              <a:buClr>
                <a:srgbClr val="7F1C7D"/>
              </a:buClr>
              <a:buSzPct val="110000"/>
            </a:pPr>
            <a:r>
              <a:rPr lang="en-US" altLang="en-US" sz="1600" b="0">
                <a:solidFill>
                  <a:srgbClr val="000000"/>
                </a:solidFill>
                <a:ea typeface="MS PGothic" pitchFamily="34" charset="-128"/>
              </a:rPr>
              <a:t> </a:t>
            </a:r>
            <a:r>
              <a:rPr lang="en-US" altLang="en-US" sz="1600">
                <a:solidFill>
                  <a:srgbClr val="000000"/>
                </a:solidFill>
                <a:ea typeface="MS PGothic" pitchFamily="34" charset="-128"/>
              </a:rPr>
              <a:t>Slow</a:t>
            </a:r>
            <a:r>
              <a:rPr lang="en-US" altLang="en-US" sz="1600" b="0">
                <a:solidFill>
                  <a:srgbClr val="000000"/>
                </a:solidFill>
                <a:ea typeface="MS PGothic" pitchFamily="34" charset="-128"/>
              </a:rPr>
              <a:t> deployment </a:t>
            </a:r>
            <a:br>
              <a:rPr lang="en-US" altLang="en-US" sz="1600" b="0">
                <a:solidFill>
                  <a:srgbClr val="000000"/>
                </a:solidFill>
                <a:ea typeface="MS PGothic" pitchFamily="34" charset="-128"/>
              </a:rPr>
            </a:br>
            <a:r>
              <a:rPr lang="en-US" altLang="en-US" sz="1600" b="0">
                <a:solidFill>
                  <a:srgbClr val="000000"/>
                </a:solidFill>
                <a:ea typeface="MS PGothic" pitchFamily="34" charset="-128"/>
              </a:rPr>
              <a:t>to development and test environments leave teams </a:t>
            </a:r>
            <a:r>
              <a:rPr lang="en-US" altLang="en-US" sz="1600">
                <a:solidFill>
                  <a:srgbClr val="000000"/>
                </a:solidFill>
                <a:ea typeface="MS PGothic" pitchFamily="34" charset="-128"/>
              </a:rPr>
              <a:t>waiting </a:t>
            </a:r>
            <a:r>
              <a:rPr lang="en-US" altLang="en-US" sz="1600" b="0">
                <a:solidFill>
                  <a:srgbClr val="000000"/>
                </a:solidFill>
                <a:ea typeface="MS PGothic" pitchFamily="34" charset="-128"/>
              </a:rPr>
              <a:t>and</a:t>
            </a:r>
            <a:r>
              <a:rPr lang="en-US" altLang="en-US" sz="1600">
                <a:solidFill>
                  <a:srgbClr val="000000"/>
                </a:solidFill>
                <a:ea typeface="MS PGothic" pitchFamily="34" charset="-128"/>
              </a:rPr>
              <a:t> unproductive</a:t>
            </a:r>
            <a:r>
              <a:rPr lang="en-US" altLang="en-US" sz="1600" b="0">
                <a:solidFill>
                  <a:srgbClr val="000000"/>
                </a:solidFill>
                <a:ea typeface="MS PGothic" pitchFamily="34" charset="-128"/>
              </a:rPr>
              <a:t>.</a:t>
            </a:r>
            <a:r>
              <a:rPr lang="en-US" altLang="en-US" sz="1600">
                <a:solidFill>
                  <a:srgbClr val="000000"/>
                </a:solidFill>
                <a:ea typeface="MS PGothic" pitchFamily="34" charset="-128"/>
              </a:rPr>
              <a:t> </a:t>
            </a:r>
            <a:r>
              <a:rPr lang="en-US" altLang="en-US" sz="1600" b="0">
                <a:solidFill>
                  <a:srgbClr val="000000"/>
                </a:solidFill>
                <a:ea typeface="MS PGothic" pitchFamily="34" charset="-128"/>
              </a:rPr>
              <a:t> </a:t>
            </a:r>
          </a:p>
        </p:txBody>
      </p:sp>
      <p:sp>
        <p:nvSpPr>
          <p:cNvPr id="13" name="Rectangle 12"/>
          <p:cNvSpPr/>
          <p:nvPr/>
        </p:nvSpPr>
        <p:spPr bwMode="auto">
          <a:xfrm>
            <a:off x="319088" y="1228725"/>
            <a:ext cx="8562975" cy="307975"/>
          </a:xfrm>
          <a:prstGeom prst="rect">
            <a:avLst/>
          </a:prstGeom>
          <a:solidFill>
            <a:srgbClr val="777777"/>
          </a:solidFill>
          <a:ln w="38100"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l" defTabSz="457200" fontAlgn="auto">
              <a:spcBef>
                <a:spcPts val="0"/>
              </a:spcBef>
              <a:spcAft>
                <a:spcPts val="0"/>
              </a:spcAft>
              <a:defRPr/>
            </a:pPr>
            <a:endParaRPr lang="en-US" sz="1100" b="0" dirty="0">
              <a:solidFill>
                <a:srgbClr val="000000"/>
              </a:solidFill>
              <a:ea typeface="ＭＳ Ｐゴシック" pitchFamily="34" charset="-128"/>
            </a:endParaRPr>
          </a:p>
        </p:txBody>
      </p:sp>
      <p:sp>
        <p:nvSpPr>
          <p:cNvPr id="15372" name="Rectangle 82"/>
          <p:cNvSpPr txBox="1">
            <a:spLocks noChangeArrowheads="1"/>
          </p:cNvSpPr>
          <p:nvPr/>
        </p:nvSpPr>
        <p:spPr bwMode="auto">
          <a:xfrm>
            <a:off x="3189288" y="1230313"/>
            <a:ext cx="27543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lstStyle>
            <a:lvl1pPr defTabSz="823913" eaLnBrk="0" hangingPunct="0">
              <a:defRPr sz="2800" b="1">
                <a:solidFill>
                  <a:schemeClr val="tx1"/>
                </a:solidFill>
                <a:latin typeface="Arial" pitchFamily="34" charset="0"/>
                <a:cs typeface="Arial" pitchFamily="34" charset="0"/>
              </a:defRPr>
            </a:lvl1pPr>
            <a:lvl2pPr marL="742950" indent="-285750" defTabSz="823913" eaLnBrk="0" hangingPunct="0">
              <a:defRPr sz="2800" b="1">
                <a:solidFill>
                  <a:schemeClr val="tx1"/>
                </a:solidFill>
                <a:latin typeface="Arial" pitchFamily="34" charset="0"/>
                <a:cs typeface="Arial" pitchFamily="34" charset="0"/>
              </a:defRPr>
            </a:lvl2pPr>
            <a:lvl3pPr marL="1143000" indent="-228600" defTabSz="823913" eaLnBrk="0" hangingPunct="0">
              <a:defRPr sz="2800" b="1">
                <a:solidFill>
                  <a:schemeClr val="tx1"/>
                </a:solidFill>
                <a:latin typeface="Arial" pitchFamily="34" charset="0"/>
                <a:cs typeface="Arial" pitchFamily="34" charset="0"/>
              </a:defRPr>
            </a:lvl3pPr>
            <a:lvl4pPr marL="1600200" indent="-228600" defTabSz="823913" eaLnBrk="0" hangingPunct="0">
              <a:defRPr sz="2800" b="1">
                <a:solidFill>
                  <a:schemeClr val="tx1"/>
                </a:solidFill>
                <a:latin typeface="Arial" pitchFamily="34" charset="0"/>
                <a:cs typeface="Arial" pitchFamily="34" charset="0"/>
              </a:defRPr>
            </a:lvl4pPr>
            <a:lvl5pPr marL="2057400" indent="-228600" defTabSz="823913" eaLnBrk="0" hangingPunct="0">
              <a:defRPr sz="2800" b="1">
                <a:solidFill>
                  <a:schemeClr val="tx1"/>
                </a:solidFill>
                <a:latin typeface="Arial" pitchFamily="34" charset="0"/>
                <a:cs typeface="Arial" pitchFamily="34" charset="0"/>
              </a:defRPr>
            </a:lvl5pPr>
            <a:lvl6pPr marL="25146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823913" eaLnBrk="0" fontAlgn="base" hangingPunct="0">
              <a:spcBef>
                <a:spcPct val="0"/>
              </a:spcBef>
              <a:spcAft>
                <a:spcPct val="0"/>
              </a:spcAft>
              <a:defRPr sz="2800" b="1">
                <a:solidFill>
                  <a:schemeClr val="tx1"/>
                </a:solidFill>
                <a:latin typeface="Arial" pitchFamily="34" charset="0"/>
                <a:cs typeface="Arial" pitchFamily="34" charset="0"/>
              </a:defRPr>
            </a:lvl9pPr>
          </a:lstStyle>
          <a:p>
            <a:pPr>
              <a:lnSpc>
                <a:spcPct val="85000"/>
              </a:lnSpc>
              <a:spcAft>
                <a:spcPts val="600"/>
              </a:spcAft>
              <a:buClr>
                <a:srgbClr val="7F1C7D"/>
              </a:buClr>
              <a:buSzPct val="110000"/>
            </a:pPr>
            <a:r>
              <a:rPr lang="en-US" altLang="en-US" sz="1800">
                <a:solidFill>
                  <a:srgbClr val="FFFFFF"/>
                </a:solidFill>
                <a:ea typeface="MS PGothic" pitchFamily="34" charset="-128"/>
              </a:rPr>
              <a:t>CHALLENGES</a:t>
            </a:r>
          </a:p>
        </p:txBody>
      </p:sp>
      <p:sp>
        <p:nvSpPr>
          <p:cNvPr id="15" name="Rounded Rectangle 14"/>
          <p:cNvSpPr/>
          <p:nvPr/>
        </p:nvSpPr>
        <p:spPr bwMode="auto">
          <a:xfrm>
            <a:off x="6655819" y="2797175"/>
            <a:ext cx="1716247" cy="1556142"/>
          </a:xfrm>
          <a:prstGeom prst="roundRect">
            <a:avLst>
              <a:gd name="adj" fmla="val 10591"/>
            </a:avLst>
          </a:prstGeom>
          <a:gradFill flip="none" rotWithShape="1">
            <a:gsLst>
              <a:gs pos="0">
                <a:schemeClr val="bg1">
                  <a:lumMod val="95000"/>
                </a:schemeClr>
              </a:gs>
              <a:gs pos="77000">
                <a:schemeClr val="bg1">
                  <a:shade val="100000"/>
                  <a:satMod val="115000"/>
                </a:schemeClr>
              </a:gs>
            </a:gsLst>
            <a:lin ang="13500000" scaled="1"/>
            <a:tileRect/>
          </a:gradFill>
          <a:ln w="9525" cap="flat" cmpd="sng" algn="ctr">
            <a:solidFill>
              <a:schemeClr val="bg1">
                <a:lumMod val="85000"/>
              </a:schemeClr>
            </a:solidFill>
            <a:prstDash val="solid"/>
            <a:round/>
            <a:headEnd type="none" w="med" len="med"/>
            <a:tailEnd type="none" w="med" len="med"/>
          </a:ln>
          <a:effectLst>
            <a:innerShdw blurRad="63500" dist="50800" dir="16200000">
              <a:prstClr val="black">
                <a:alpha val="50000"/>
              </a:prstClr>
            </a:innerShdw>
          </a:effectLst>
        </p:spPr>
        <p:txBody>
          <a:bodyPr wrap="none" anchor="ctr"/>
          <a:lstStyle/>
          <a:p>
            <a:pPr algn="l" defTabSz="457200" eaLnBrk="0" fontAlgn="auto" hangingPunct="0">
              <a:spcBef>
                <a:spcPts val="0"/>
              </a:spcBef>
              <a:spcAft>
                <a:spcPts val="0"/>
              </a:spcAft>
              <a:defRPr/>
            </a:pPr>
            <a:endParaRPr lang="en-US" sz="1800" b="0">
              <a:solidFill>
                <a:srgbClr val="000000"/>
              </a:solidFill>
              <a:latin typeface="+mn-lt"/>
              <a:cs typeface="+mn-cs"/>
            </a:endParaRPr>
          </a:p>
        </p:txBody>
      </p:sp>
      <p:sp>
        <p:nvSpPr>
          <p:cNvPr id="16" name="Rounded Rectangle 15"/>
          <p:cNvSpPr/>
          <p:nvPr/>
        </p:nvSpPr>
        <p:spPr bwMode="auto">
          <a:xfrm>
            <a:off x="4683437" y="2797175"/>
            <a:ext cx="1716247" cy="1556142"/>
          </a:xfrm>
          <a:prstGeom prst="roundRect">
            <a:avLst>
              <a:gd name="adj" fmla="val 10591"/>
            </a:avLst>
          </a:prstGeom>
          <a:gradFill flip="none" rotWithShape="1">
            <a:gsLst>
              <a:gs pos="0">
                <a:schemeClr val="bg1">
                  <a:lumMod val="95000"/>
                </a:schemeClr>
              </a:gs>
              <a:gs pos="77000">
                <a:schemeClr val="bg1">
                  <a:shade val="100000"/>
                  <a:satMod val="115000"/>
                </a:schemeClr>
              </a:gs>
            </a:gsLst>
            <a:lin ang="13500000" scaled="1"/>
            <a:tileRect/>
          </a:gradFill>
          <a:ln w="9525" cap="flat" cmpd="sng" algn="ctr">
            <a:solidFill>
              <a:schemeClr val="bg1">
                <a:lumMod val="85000"/>
              </a:schemeClr>
            </a:solidFill>
            <a:prstDash val="solid"/>
            <a:round/>
            <a:headEnd type="none" w="med" len="med"/>
            <a:tailEnd type="none" w="med" len="med"/>
          </a:ln>
          <a:effectLst>
            <a:innerShdw blurRad="63500" dist="50800" dir="16200000">
              <a:prstClr val="black">
                <a:alpha val="50000"/>
              </a:prstClr>
            </a:innerShdw>
          </a:effectLst>
        </p:spPr>
        <p:txBody>
          <a:bodyPr wrap="none" anchor="ctr"/>
          <a:lstStyle/>
          <a:p>
            <a:pPr algn="l" defTabSz="457200" eaLnBrk="0" fontAlgn="auto" hangingPunct="0">
              <a:spcBef>
                <a:spcPts val="0"/>
              </a:spcBef>
              <a:spcAft>
                <a:spcPts val="0"/>
              </a:spcAft>
              <a:defRPr/>
            </a:pPr>
            <a:endParaRPr lang="en-US" sz="1800" b="0">
              <a:solidFill>
                <a:srgbClr val="000000"/>
              </a:solidFill>
              <a:latin typeface="+mn-lt"/>
              <a:cs typeface="+mn-cs"/>
            </a:endParaRPr>
          </a:p>
        </p:txBody>
      </p:sp>
      <p:sp>
        <p:nvSpPr>
          <p:cNvPr id="17" name="Rounded Rectangle 16"/>
          <p:cNvSpPr/>
          <p:nvPr/>
        </p:nvSpPr>
        <p:spPr bwMode="auto">
          <a:xfrm>
            <a:off x="771938" y="2803133"/>
            <a:ext cx="1716247" cy="1556142"/>
          </a:xfrm>
          <a:prstGeom prst="roundRect">
            <a:avLst>
              <a:gd name="adj" fmla="val 10591"/>
            </a:avLst>
          </a:prstGeom>
          <a:gradFill flip="none" rotWithShape="1">
            <a:gsLst>
              <a:gs pos="0">
                <a:schemeClr val="bg1">
                  <a:lumMod val="95000"/>
                </a:schemeClr>
              </a:gs>
              <a:gs pos="77000">
                <a:schemeClr val="bg1">
                  <a:shade val="100000"/>
                  <a:satMod val="115000"/>
                </a:schemeClr>
              </a:gs>
            </a:gsLst>
            <a:lin ang="13500000" scaled="1"/>
            <a:tileRect/>
          </a:gradFill>
          <a:ln w="9525" cap="flat" cmpd="sng" algn="ctr">
            <a:solidFill>
              <a:schemeClr val="bg1">
                <a:lumMod val="85000"/>
              </a:schemeClr>
            </a:solidFill>
            <a:prstDash val="solid"/>
            <a:round/>
            <a:headEnd type="none" w="med" len="med"/>
            <a:tailEnd type="none" w="med" len="med"/>
          </a:ln>
          <a:effectLst>
            <a:innerShdw blurRad="63500" dist="50800" dir="16200000">
              <a:prstClr val="black">
                <a:alpha val="50000"/>
              </a:prstClr>
            </a:innerShdw>
          </a:effectLst>
        </p:spPr>
        <p:txBody>
          <a:bodyPr wrap="none" anchor="ctr"/>
          <a:lstStyle/>
          <a:p>
            <a:pPr algn="l" defTabSz="457200" eaLnBrk="0" fontAlgn="auto" hangingPunct="0">
              <a:spcBef>
                <a:spcPts val="0"/>
              </a:spcBef>
              <a:spcAft>
                <a:spcPts val="0"/>
              </a:spcAft>
              <a:defRPr/>
            </a:pPr>
            <a:endParaRPr lang="en-US" sz="1800" b="0">
              <a:solidFill>
                <a:srgbClr val="000000"/>
              </a:solidFill>
              <a:latin typeface="+mn-lt"/>
              <a:cs typeface="+mn-cs"/>
            </a:endParaRPr>
          </a:p>
        </p:txBody>
      </p:sp>
      <p:sp>
        <p:nvSpPr>
          <p:cNvPr id="18" name="Rounded Rectangle 17"/>
          <p:cNvSpPr/>
          <p:nvPr/>
        </p:nvSpPr>
        <p:spPr bwMode="auto">
          <a:xfrm>
            <a:off x="2716097" y="2797175"/>
            <a:ext cx="1716247" cy="1556142"/>
          </a:xfrm>
          <a:prstGeom prst="roundRect">
            <a:avLst>
              <a:gd name="adj" fmla="val 10591"/>
            </a:avLst>
          </a:prstGeom>
          <a:gradFill flip="none" rotWithShape="1">
            <a:gsLst>
              <a:gs pos="0">
                <a:schemeClr val="bg1">
                  <a:lumMod val="95000"/>
                </a:schemeClr>
              </a:gs>
              <a:gs pos="77000">
                <a:schemeClr val="bg1">
                  <a:shade val="100000"/>
                  <a:satMod val="115000"/>
                </a:schemeClr>
              </a:gs>
            </a:gsLst>
            <a:lin ang="13500000" scaled="1"/>
            <a:tileRect/>
          </a:gradFill>
          <a:ln w="9525" cap="flat" cmpd="sng" algn="ctr">
            <a:solidFill>
              <a:schemeClr val="bg1">
                <a:lumMod val="85000"/>
              </a:schemeClr>
            </a:solidFill>
            <a:prstDash val="solid"/>
            <a:round/>
            <a:headEnd type="none" w="med" len="med"/>
            <a:tailEnd type="none" w="med" len="med"/>
          </a:ln>
          <a:effectLst>
            <a:innerShdw blurRad="63500" dist="50800" dir="16200000">
              <a:prstClr val="black">
                <a:alpha val="50000"/>
              </a:prstClr>
            </a:innerShdw>
          </a:effectLst>
        </p:spPr>
        <p:txBody>
          <a:bodyPr wrap="none" anchor="ctr"/>
          <a:lstStyle/>
          <a:p>
            <a:pPr algn="l" defTabSz="457200" eaLnBrk="0" fontAlgn="auto" hangingPunct="0">
              <a:spcBef>
                <a:spcPts val="0"/>
              </a:spcBef>
              <a:spcAft>
                <a:spcPts val="0"/>
              </a:spcAft>
              <a:defRPr/>
            </a:pPr>
            <a:endParaRPr lang="en-US" sz="1800" b="0">
              <a:solidFill>
                <a:srgbClr val="000000"/>
              </a:solidFill>
              <a:latin typeface="+mn-lt"/>
              <a:cs typeface="+mn-cs"/>
            </a:endParaRPr>
          </a:p>
        </p:txBody>
      </p:sp>
      <p:sp>
        <p:nvSpPr>
          <p:cNvPr id="19" name="Text Box 9_3"/>
          <p:cNvSpPr>
            <a:spLocks noChangeArrowheads="1"/>
          </p:cNvSpPr>
          <p:nvPr/>
        </p:nvSpPr>
        <p:spPr bwMode="auto">
          <a:xfrm>
            <a:off x="6656388" y="2947988"/>
            <a:ext cx="1716087" cy="538162"/>
          </a:xfrm>
          <a:custGeom>
            <a:avLst/>
            <a:gdLst>
              <a:gd name="T0" fmla="*/ 2147483647 w 21600"/>
              <a:gd name="T1" fmla="*/ 0 h 21600"/>
              <a:gd name="T2" fmla="*/ 2147483647 w 21600"/>
              <a:gd name="T3" fmla="*/ 0 h 21600"/>
              <a:gd name="T4" fmla="*/ 2147483647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p:spPr>
        <p:txBody>
          <a:bodyPr lIns="0" tIns="46800" rIns="0" bIns="46800">
            <a:spAutoFit/>
          </a:bodyPr>
          <a:lstStyle/>
          <a:p>
            <a:pPr defTabSz="457200" fontAlgn="auto">
              <a:lnSpc>
                <a:spcPct val="90000"/>
              </a:lnSpc>
              <a:spcBef>
                <a:spcPts val="0"/>
              </a:spcBef>
              <a:spcAft>
                <a:spcPts val="0"/>
              </a:spcAft>
              <a:defRPr/>
            </a:pPr>
            <a:r>
              <a:rPr lang="en-US" sz="1600" kern="0" dirty="0">
                <a:solidFill>
                  <a:srgbClr val="00B0F0"/>
                </a:solidFill>
                <a:latin typeface="+mn-lt"/>
                <a:cs typeface="+mn-cs"/>
              </a:rPr>
              <a:t>Operations and</a:t>
            </a:r>
            <a:br>
              <a:rPr lang="en-US" sz="1600" kern="0" dirty="0">
                <a:solidFill>
                  <a:srgbClr val="00B0F0"/>
                </a:solidFill>
                <a:latin typeface="+mn-lt"/>
                <a:cs typeface="+mn-cs"/>
              </a:rPr>
            </a:br>
            <a:r>
              <a:rPr lang="en-US" sz="1600" kern="0" dirty="0">
                <a:solidFill>
                  <a:srgbClr val="00B0F0"/>
                </a:solidFill>
                <a:latin typeface="+mn-lt"/>
                <a:cs typeface="+mn-cs"/>
              </a:rPr>
              <a:t>Production</a:t>
            </a:r>
          </a:p>
        </p:txBody>
      </p:sp>
      <p:sp>
        <p:nvSpPr>
          <p:cNvPr id="20" name="Text Box 8_3"/>
          <p:cNvSpPr>
            <a:spLocks noChangeArrowheads="1"/>
          </p:cNvSpPr>
          <p:nvPr/>
        </p:nvSpPr>
        <p:spPr bwMode="auto">
          <a:xfrm>
            <a:off x="4683125" y="2947988"/>
            <a:ext cx="1716088" cy="538162"/>
          </a:xfrm>
          <a:custGeom>
            <a:avLst/>
            <a:gdLst>
              <a:gd name="T0" fmla="*/ 1644360568 w 21600"/>
              <a:gd name="T1" fmla="*/ 0 h 21600"/>
              <a:gd name="T2" fmla="*/ 1644360568 w 21600"/>
              <a:gd name="T3" fmla="*/ 170024 h 21600"/>
              <a:gd name="T4" fmla="*/ 1644360568 w 21600"/>
              <a:gd name="T5" fmla="*/ 170024 h 21600"/>
              <a:gd name="T6" fmla="*/ 0 w 21600"/>
              <a:gd name="T7" fmla="*/ 17002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p:spPr>
        <p:txBody>
          <a:bodyPr lIns="0" tIns="46800" rIns="0" bIns="46800">
            <a:spAutoFit/>
          </a:bodyPr>
          <a:lstStyle/>
          <a:p>
            <a:pPr defTabSz="457200" fontAlgn="auto">
              <a:lnSpc>
                <a:spcPct val="90000"/>
              </a:lnSpc>
              <a:spcBef>
                <a:spcPts val="0"/>
              </a:spcBef>
              <a:spcAft>
                <a:spcPts val="0"/>
              </a:spcAft>
              <a:defRPr/>
            </a:pPr>
            <a:r>
              <a:rPr lang="en-US" sz="1600" kern="0" dirty="0">
                <a:solidFill>
                  <a:srgbClr val="00B0F0"/>
                </a:solidFill>
                <a:latin typeface="+mn-lt"/>
                <a:cs typeface="+mn-cs"/>
              </a:rPr>
              <a:t>Development and</a:t>
            </a:r>
            <a:br>
              <a:rPr lang="en-US" sz="1600" kern="0" dirty="0">
                <a:solidFill>
                  <a:srgbClr val="00B0F0"/>
                </a:solidFill>
                <a:latin typeface="+mn-lt"/>
                <a:cs typeface="+mn-cs"/>
              </a:rPr>
            </a:br>
            <a:r>
              <a:rPr lang="en-US" sz="1600" kern="0" dirty="0">
                <a:solidFill>
                  <a:srgbClr val="00B0F0"/>
                </a:solidFill>
                <a:latin typeface="+mn-lt"/>
                <a:cs typeface="+mn-cs"/>
              </a:rPr>
              <a:t>Test</a:t>
            </a:r>
          </a:p>
        </p:txBody>
      </p:sp>
      <p:sp>
        <p:nvSpPr>
          <p:cNvPr id="21" name="Text Box 49_2"/>
          <p:cNvSpPr>
            <a:spLocks noChangeArrowheads="1"/>
          </p:cNvSpPr>
          <p:nvPr/>
        </p:nvSpPr>
        <p:spPr bwMode="auto">
          <a:xfrm>
            <a:off x="771525" y="3076575"/>
            <a:ext cx="1716088" cy="295275"/>
          </a:xfrm>
          <a:custGeom>
            <a:avLst/>
            <a:gdLst>
              <a:gd name="T0" fmla="*/ 368527400 w 21600"/>
              <a:gd name="T1" fmla="*/ 0 h 21600"/>
              <a:gd name="T2" fmla="*/ 368527400 w 21600"/>
              <a:gd name="T3" fmla="*/ 0 h 21600"/>
              <a:gd name="T4" fmla="*/ 36852740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p:spPr>
        <p:txBody>
          <a:bodyPr lIns="0" tIns="46800" rIns="0" bIns="46800">
            <a:spAutoFit/>
          </a:bodyPr>
          <a:lstStyle/>
          <a:p>
            <a:pPr defTabSz="457200" fontAlgn="auto">
              <a:lnSpc>
                <a:spcPct val="90000"/>
              </a:lnSpc>
              <a:spcBef>
                <a:spcPts val="0"/>
              </a:spcBef>
              <a:spcAft>
                <a:spcPts val="0"/>
              </a:spcAft>
              <a:defRPr/>
            </a:pPr>
            <a:r>
              <a:rPr lang="en-US" sz="1600" kern="0" dirty="0">
                <a:solidFill>
                  <a:srgbClr val="00B0F0"/>
                </a:solidFill>
                <a:latin typeface="+mn-lt"/>
                <a:cs typeface="+mn-cs"/>
              </a:rPr>
              <a:t>Customers</a:t>
            </a:r>
          </a:p>
        </p:txBody>
      </p:sp>
      <p:sp>
        <p:nvSpPr>
          <p:cNvPr id="22" name="Text Box 49_2"/>
          <p:cNvSpPr>
            <a:spLocks noChangeArrowheads="1"/>
          </p:cNvSpPr>
          <p:nvPr/>
        </p:nvSpPr>
        <p:spPr bwMode="auto">
          <a:xfrm>
            <a:off x="2719388" y="2947988"/>
            <a:ext cx="1709737" cy="504825"/>
          </a:xfrm>
          <a:custGeom>
            <a:avLst/>
            <a:gdLst>
              <a:gd name="T0" fmla="*/ 245833255 w 21600"/>
              <a:gd name="T1" fmla="*/ 0 h 21600"/>
              <a:gd name="T2" fmla="*/ 245833255 w 21600"/>
              <a:gd name="T3" fmla="*/ 0 h 21600"/>
              <a:gd name="T4" fmla="*/ 245833255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p:spPr>
        <p:txBody>
          <a:bodyPr lIns="0" tIns="46800" rIns="0" bIns="46800">
            <a:spAutoFit/>
          </a:bodyPr>
          <a:lstStyle/>
          <a:p>
            <a:pPr defTabSz="457200" fontAlgn="auto">
              <a:lnSpc>
                <a:spcPct val="90000"/>
              </a:lnSpc>
              <a:spcBef>
                <a:spcPts val="0"/>
              </a:spcBef>
              <a:spcAft>
                <a:spcPts val="0"/>
              </a:spcAft>
              <a:defRPr/>
            </a:pPr>
            <a:r>
              <a:rPr lang="en-US" sz="1600" kern="0" dirty="0">
                <a:solidFill>
                  <a:srgbClr val="00B0F0"/>
                </a:solidFill>
                <a:latin typeface="+mn-lt"/>
                <a:cs typeface="+mn-cs"/>
              </a:rPr>
              <a:t>Business</a:t>
            </a:r>
            <a:br>
              <a:rPr lang="en-US" sz="1600" kern="0" dirty="0">
                <a:solidFill>
                  <a:srgbClr val="00B0F0"/>
                </a:solidFill>
                <a:latin typeface="+mn-lt"/>
                <a:cs typeface="+mn-cs"/>
              </a:rPr>
            </a:br>
            <a:r>
              <a:rPr lang="en-US" sz="1600" kern="0" dirty="0">
                <a:solidFill>
                  <a:srgbClr val="00B0F0"/>
                </a:solidFill>
                <a:latin typeface="+mn-lt"/>
                <a:cs typeface="+mn-cs"/>
              </a:rPr>
              <a:t>Owners</a:t>
            </a:r>
          </a:p>
        </p:txBody>
      </p:sp>
      <p:pic>
        <p:nvPicPr>
          <p:cNvPr id="15389" name="Picture 2"/>
          <p:cNvPicPr>
            <a:picLocks noChangeAspect="1" noChangeArrowheads="1"/>
          </p:cNvPicPr>
          <p:nvPr/>
        </p:nvPicPr>
        <p:blipFill>
          <a:blip r:embed="rId5">
            <a:extLst>
              <a:ext uri="{28A0092B-C50C-407E-A947-70E740481C1C}">
                <a14:useLocalDpi xmlns:a14="http://schemas.microsoft.com/office/drawing/2010/main" val="0"/>
              </a:ext>
            </a:extLst>
          </a:blip>
          <a:srcRect b="36360"/>
          <a:stretch>
            <a:fillRect/>
          </a:stretch>
        </p:blipFill>
        <p:spPr bwMode="auto">
          <a:xfrm>
            <a:off x="3240088" y="3448050"/>
            <a:ext cx="6667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0" name="Picture 3"/>
          <p:cNvPicPr>
            <a:picLocks noChangeAspect="1" noChangeArrowheads="1"/>
          </p:cNvPicPr>
          <p:nvPr/>
        </p:nvPicPr>
        <p:blipFill>
          <a:blip r:embed="rId6">
            <a:extLst>
              <a:ext uri="{28A0092B-C50C-407E-A947-70E740481C1C}">
                <a14:useLocalDpi xmlns:a14="http://schemas.microsoft.com/office/drawing/2010/main" val="0"/>
              </a:ext>
            </a:extLst>
          </a:blip>
          <a:srcRect b="35925"/>
          <a:stretch>
            <a:fillRect/>
          </a:stretch>
        </p:blipFill>
        <p:spPr bwMode="auto">
          <a:xfrm>
            <a:off x="7180263" y="3449638"/>
            <a:ext cx="66675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1" name="Picture 52"/>
          <p:cNvPicPr>
            <a:picLocks noChangeAspect="1" noChangeArrowheads="1"/>
          </p:cNvPicPr>
          <p:nvPr/>
        </p:nvPicPr>
        <p:blipFill>
          <a:blip r:embed="rId7">
            <a:extLst>
              <a:ext uri="{28A0092B-C50C-407E-A947-70E740481C1C}">
                <a14:useLocalDpi xmlns:a14="http://schemas.microsoft.com/office/drawing/2010/main" val="0"/>
              </a:ext>
            </a:extLst>
          </a:blip>
          <a:srcRect b="42853"/>
          <a:stretch>
            <a:fillRect/>
          </a:stretch>
        </p:blipFill>
        <p:spPr bwMode="auto">
          <a:xfrm>
            <a:off x="5210175" y="3451225"/>
            <a:ext cx="6635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2" name="Picture 8"/>
          <p:cNvPicPr>
            <a:picLocks noChangeAspect="1" noChangeArrowheads="1"/>
          </p:cNvPicPr>
          <p:nvPr/>
        </p:nvPicPr>
        <p:blipFill>
          <a:blip r:embed="rId8">
            <a:extLst>
              <a:ext uri="{28A0092B-C50C-407E-A947-70E740481C1C}">
                <a14:useLocalDpi xmlns:a14="http://schemas.microsoft.com/office/drawing/2010/main" val="0"/>
              </a:ext>
            </a:extLst>
          </a:blip>
          <a:srcRect b="31577"/>
          <a:stretch>
            <a:fillRect/>
          </a:stretch>
        </p:blipFill>
        <p:spPr bwMode="auto">
          <a:xfrm>
            <a:off x="1316038" y="3446463"/>
            <a:ext cx="62706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3" name="Picture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563" y="4902200"/>
            <a:ext cx="8402637"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4" name="Rectangle 3"/>
          <p:cNvSpPr>
            <a:spLocks noChangeArrowheads="1"/>
          </p:cNvSpPr>
          <p:nvPr/>
        </p:nvSpPr>
        <p:spPr bwMode="auto">
          <a:xfrm>
            <a:off x="762000" y="5048250"/>
            <a:ext cx="19939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457200"/>
            <a:r>
              <a:rPr lang="en-US" altLang="en-US" sz="1400" b="0">
                <a:solidFill>
                  <a:srgbClr val="000000"/>
                </a:solidFill>
                <a:latin typeface="Times New Roman" pitchFamily="18" charset="0"/>
                <a:cs typeface="Times New Roman" pitchFamily="18" charset="0"/>
              </a:rPr>
              <a:t>Knight Capital loses</a:t>
            </a:r>
            <a:r>
              <a:rPr lang="en-US" altLang="en-US" sz="1400">
                <a:solidFill>
                  <a:srgbClr val="000000"/>
                </a:solidFill>
                <a:latin typeface="Times New Roman" pitchFamily="18" charset="0"/>
                <a:cs typeface="Times New Roman" pitchFamily="18" charset="0"/>
              </a:rPr>
              <a:t> $440 million because of a</a:t>
            </a:r>
            <a:r>
              <a:rPr lang="en-US" altLang="en-US" sz="1400" b="0">
                <a:solidFill>
                  <a:srgbClr val="000000"/>
                </a:solidFill>
                <a:latin typeface="Times New Roman" pitchFamily="18" charset="0"/>
                <a:cs typeface="Times New Roman" pitchFamily="18" charset="0"/>
              </a:rPr>
              <a:t> </a:t>
            </a:r>
            <a:r>
              <a:rPr lang="en-US" altLang="en-US" sz="1400">
                <a:solidFill>
                  <a:srgbClr val="000000"/>
                </a:solidFill>
                <a:latin typeface="Times New Roman" pitchFamily="18" charset="0"/>
                <a:cs typeface="Times New Roman" pitchFamily="18" charset="0"/>
              </a:rPr>
              <a:t>misconfigured release </a:t>
            </a:r>
            <a:r>
              <a:rPr lang="en-US" altLang="en-US" sz="1400" b="0">
                <a:solidFill>
                  <a:srgbClr val="000000"/>
                </a:solidFill>
                <a:latin typeface="Times New Roman" pitchFamily="18" charset="0"/>
                <a:cs typeface="Times New Roman" pitchFamily="18" charset="0"/>
              </a:rPr>
              <a:t>(in only 45 minutes).</a:t>
            </a:r>
          </a:p>
        </p:txBody>
      </p:sp>
      <p:sp>
        <p:nvSpPr>
          <p:cNvPr id="15395" name="Rectangle 4"/>
          <p:cNvSpPr>
            <a:spLocks noChangeArrowheads="1"/>
          </p:cNvSpPr>
          <p:nvPr/>
        </p:nvSpPr>
        <p:spPr bwMode="auto">
          <a:xfrm>
            <a:off x="6202363" y="5048250"/>
            <a:ext cx="21002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457200">
              <a:spcBef>
                <a:spcPts val="600"/>
              </a:spcBef>
            </a:pPr>
            <a:r>
              <a:rPr lang="en-US" altLang="en-US" sz="1400" b="0">
                <a:solidFill>
                  <a:srgbClr val="000000"/>
                </a:solidFill>
                <a:latin typeface="Times New Roman" pitchFamily="18" charset="0"/>
                <a:cs typeface="Times New Roman" pitchFamily="18" charset="0"/>
              </a:rPr>
              <a:t>A bad software upgrade </a:t>
            </a:r>
            <a:br>
              <a:rPr lang="en-US" altLang="en-US" sz="1400" b="0">
                <a:solidFill>
                  <a:srgbClr val="000000"/>
                </a:solidFill>
                <a:latin typeface="Times New Roman" pitchFamily="18" charset="0"/>
                <a:cs typeface="Times New Roman" pitchFamily="18" charset="0"/>
              </a:rPr>
            </a:br>
            <a:r>
              <a:rPr lang="en-US" altLang="en-US" sz="1400" b="0">
                <a:solidFill>
                  <a:srgbClr val="000000"/>
                </a:solidFill>
                <a:latin typeface="Times New Roman" pitchFamily="18" charset="0"/>
                <a:cs typeface="Times New Roman" pitchFamily="18" charset="0"/>
              </a:rPr>
              <a:t>at RBS Bank left</a:t>
            </a:r>
            <a:br>
              <a:rPr lang="en-US" altLang="en-US" sz="1400" b="0">
                <a:solidFill>
                  <a:srgbClr val="000000"/>
                </a:solidFill>
                <a:latin typeface="Times New Roman" pitchFamily="18" charset="0"/>
                <a:cs typeface="Times New Roman" pitchFamily="18" charset="0"/>
              </a:rPr>
            </a:br>
            <a:r>
              <a:rPr lang="en-US" altLang="en-US" sz="1400">
                <a:solidFill>
                  <a:srgbClr val="000000"/>
                </a:solidFill>
                <a:latin typeface="Times New Roman" pitchFamily="18" charset="0"/>
                <a:cs typeface="Times New Roman" pitchFamily="18" charset="0"/>
              </a:rPr>
              <a:t>millions</a:t>
            </a:r>
            <a:r>
              <a:rPr lang="en-US" altLang="en-US" sz="1400" b="0">
                <a:solidFill>
                  <a:srgbClr val="000000"/>
                </a:solidFill>
                <a:latin typeface="Times New Roman" pitchFamily="18" charset="0"/>
                <a:cs typeface="Times New Roman" pitchFamily="18" charset="0"/>
              </a:rPr>
              <a:t> </a:t>
            </a:r>
            <a:r>
              <a:rPr lang="en-US" altLang="en-US" sz="1400">
                <a:solidFill>
                  <a:srgbClr val="000000"/>
                </a:solidFill>
                <a:latin typeface="Times New Roman" pitchFamily="18" charset="0"/>
                <a:cs typeface="Times New Roman" pitchFamily="18" charset="0"/>
              </a:rPr>
              <a:t>unable to access money for 4 days</a:t>
            </a:r>
            <a:r>
              <a:rPr lang="en-US" altLang="en-US" sz="1400" b="0">
                <a:solidFill>
                  <a:srgbClr val="000000"/>
                </a:solidFill>
                <a:latin typeface="Times New Roman" pitchFamily="18" charset="0"/>
                <a:cs typeface="Times New Roman" pitchFamily="18" charset="0"/>
              </a:rPr>
              <a:t>.</a:t>
            </a:r>
          </a:p>
        </p:txBody>
      </p:sp>
      <p:sp>
        <p:nvSpPr>
          <p:cNvPr id="15396" name="Rectangle 5"/>
          <p:cNvSpPr>
            <a:spLocks noChangeArrowheads="1"/>
          </p:cNvSpPr>
          <p:nvPr/>
        </p:nvSpPr>
        <p:spPr bwMode="auto">
          <a:xfrm>
            <a:off x="2887663" y="5048250"/>
            <a:ext cx="32162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457200"/>
            <a:r>
              <a:rPr lang="en-US" altLang="en-US" sz="1400" b="0">
                <a:solidFill>
                  <a:srgbClr val="000000"/>
                </a:solidFill>
                <a:latin typeface="Times New Roman" pitchFamily="18" charset="0"/>
                <a:cs typeface="Times New Roman" pitchFamily="18" charset="0"/>
              </a:rPr>
              <a:t>New Zealand’s biggest phone company, Telecom, paid </a:t>
            </a:r>
            <a:r>
              <a:rPr lang="en-US" altLang="en-US" sz="1400">
                <a:solidFill>
                  <a:srgbClr val="000000"/>
                </a:solidFill>
                <a:latin typeface="Times New Roman" pitchFamily="18" charset="0"/>
                <a:cs typeface="Times New Roman" pitchFamily="18" charset="0"/>
              </a:rPr>
              <a:t>$2.7 million </a:t>
            </a:r>
            <a:r>
              <a:rPr lang="en-US" altLang="en-US" sz="1400" b="0">
                <a:solidFill>
                  <a:srgbClr val="000000"/>
                </a:solidFill>
                <a:latin typeface="Times New Roman" pitchFamily="18" charset="0"/>
                <a:cs typeface="Times New Roman" pitchFamily="18" charset="0"/>
              </a:rPr>
              <a:t>to approximately  </a:t>
            </a:r>
            <a:r>
              <a:rPr lang="en-US" altLang="en-US" sz="1400">
                <a:solidFill>
                  <a:srgbClr val="000000"/>
                </a:solidFill>
                <a:latin typeface="Times New Roman" pitchFamily="18" charset="0"/>
                <a:cs typeface="Times New Roman" pitchFamily="18" charset="0"/>
              </a:rPr>
              <a:t>47,000 customers who were overcharged </a:t>
            </a:r>
            <a:r>
              <a:rPr lang="en-US" altLang="en-US" sz="1400" b="0">
                <a:solidFill>
                  <a:srgbClr val="000000"/>
                </a:solidFill>
                <a:latin typeface="Times New Roman" pitchFamily="18" charset="0"/>
                <a:cs typeface="Times New Roman" pitchFamily="18" charset="0"/>
              </a:rPr>
              <a:t>after a software glitch.</a:t>
            </a:r>
          </a:p>
        </p:txBody>
      </p:sp>
      <p:pic>
        <p:nvPicPr>
          <p:cNvPr id="15397" name="Picture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3763" y="3497263"/>
            <a:ext cx="8715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8" name="Picture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388" y="3497263"/>
            <a:ext cx="8715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9" name="Picture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07113" y="3497263"/>
            <a:ext cx="8715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idx="4294967295"/>
          </p:nvPr>
        </p:nvSpPr>
        <p:spPr>
          <a:xfrm>
            <a:off x="171450" y="0"/>
            <a:ext cx="8620125" cy="685800"/>
          </a:xfrm>
        </p:spPr>
        <p:txBody>
          <a:bodyPr lIns="0" tIns="45720" rIns="0" bIns="45720" anchor="t">
            <a:spAutoFit/>
          </a:bodyPr>
          <a:lstStyle/>
          <a:p>
            <a:pPr eaLnBrk="1" hangingPunct="1"/>
            <a:r>
              <a:rPr lang="en-US" altLang="en-US" sz="3200" smtClean="0"/>
              <a:t>What’s going wrong?</a:t>
            </a:r>
            <a:r>
              <a:rPr lang="en-US" altLang="en-US" sz="3900" smtClean="0"/>
              <a:t> </a:t>
            </a:r>
          </a:p>
        </p:txBody>
      </p:sp>
      <p:graphicFrame>
        <p:nvGraphicFramePr>
          <p:cNvPr id="671819" name="Group 75"/>
          <p:cNvGraphicFramePr>
            <a:graphicFrameLocks noGrp="1"/>
          </p:cNvGraphicFramePr>
          <p:nvPr>
            <p:ph idx="4294967295"/>
          </p:nvPr>
        </p:nvGraphicFramePr>
        <p:xfrm>
          <a:off x="238125" y="1130300"/>
          <a:ext cx="8686800" cy="4752975"/>
        </p:xfrm>
        <a:graphic>
          <a:graphicData uri="http://schemas.openxmlformats.org/drawingml/2006/table">
            <a:tbl>
              <a:tblPr/>
              <a:tblGrid>
                <a:gridCol w="2063750"/>
                <a:gridCol w="2201863"/>
                <a:gridCol w="2098675"/>
                <a:gridCol w="2322512"/>
              </a:tblGrid>
              <a:tr h="1066800">
                <a:tc>
                  <a:txBody>
                    <a:bodyPr/>
                    <a:lstStyle>
                      <a:lvl1pPr algn="l" defTabSz="457200">
                        <a:spcBef>
                          <a:spcPct val="20000"/>
                        </a:spcBef>
                        <a:buClr>
                          <a:srgbClr val="000000"/>
                        </a:buClr>
                        <a:buFont typeface="Wingdings" pitchFamily="2" charset="2"/>
                        <a:defRPr sz="2400">
                          <a:solidFill>
                            <a:schemeClr val="tx1"/>
                          </a:solidFill>
                          <a:latin typeface="Arial" pitchFamily="34" charset="0"/>
                          <a:cs typeface="Arial" pitchFamily="34" charset="0"/>
                        </a:defRPr>
                      </a:lvl1pPr>
                      <a:lvl2pPr marL="742950" indent="-285750" algn="l" defTabSz="457200">
                        <a:spcBef>
                          <a:spcPct val="20000"/>
                        </a:spcBef>
                        <a:buClr>
                          <a:schemeClr val="tx1"/>
                        </a:buClr>
                        <a:buFont typeface="Wingdings" pitchFamily="2" charset="2"/>
                        <a:defRPr sz="2000">
                          <a:solidFill>
                            <a:schemeClr val="tx1"/>
                          </a:solidFill>
                          <a:latin typeface="Arial" pitchFamily="34" charset="0"/>
                          <a:cs typeface="Arial" pitchFamily="34" charset="0"/>
                        </a:defRPr>
                      </a:lvl2pPr>
                      <a:lvl3pPr marL="1143000" indent="-228600" algn="l" defTabSz="457200">
                        <a:spcBef>
                          <a:spcPct val="20000"/>
                        </a:spcBef>
                        <a:buFont typeface="Times New Roman" pitchFamily="18" charset="0"/>
                        <a:defRPr sz="2000">
                          <a:solidFill>
                            <a:schemeClr val="tx1"/>
                          </a:solidFill>
                          <a:latin typeface="Arial" pitchFamily="34" charset="0"/>
                          <a:cs typeface="Arial" pitchFamily="34" charset="0"/>
                        </a:defRPr>
                      </a:lvl3pPr>
                      <a:lvl4pPr marL="1600200" indent="-228600" algn="l" defTabSz="457200">
                        <a:spcBef>
                          <a:spcPct val="20000"/>
                        </a:spcBef>
                        <a:defRPr>
                          <a:solidFill>
                            <a:schemeClr val="tx1"/>
                          </a:solidFill>
                          <a:latin typeface="Arial" pitchFamily="34" charset="0"/>
                          <a:cs typeface="Arial" pitchFamily="34" charset="0"/>
                        </a:defRPr>
                      </a:lvl4pPr>
                      <a:lvl5pPr marL="2057400" indent="-228600" algn="l" defTabSz="457200">
                        <a:spcBef>
                          <a:spcPct val="20000"/>
                        </a:spcBef>
                        <a:buSzPct val="80000"/>
                        <a:buFont typeface="Arial" pitchFamily="34" charset="0"/>
                        <a:defRPr>
                          <a:solidFill>
                            <a:schemeClr val="tx1"/>
                          </a:solidFill>
                          <a:latin typeface="Arial" pitchFamily="34" charset="0"/>
                          <a:cs typeface="Arial" pitchFamily="34" charset="0"/>
                        </a:defRPr>
                      </a:lvl5pPr>
                      <a:lvl6pPr marL="25146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6pPr>
                      <a:lvl7pPr marL="29718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7pPr>
                      <a:lvl8pPr marL="34290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8pPr>
                      <a:lvl9pPr marL="38862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FFFFFF"/>
                          </a:solidFill>
                          <a:effectLst/>
                          <a:latin typeface="Calibri" pitchFamily="34" charset="0"/>
                          <a:cs typeface="Arial" pitchFamily="34" charset="0"/>
                        </a:rPr>
                        <a:t>Differences in </a:t>
                      </a:r>
                      <a:r>
                        <a:rPr kumimoji="0" lang="en-US" altLang="en-US" sz="1400" b="1" i="0" u="none" strike="noStrike" cap="none" normalizeH="0" baseline="0" dirty="0" err="1" smtClean="0">
                          <a:ln>
                            <a:noFill/>
                          </a:ln>
                          <a:solidFill>
                            <a:srgbClr val="FFFFFF"/>
                          </a:solidFill>
                          <a:effectLst/>
                          <a:latin typeface="Calibri" pitchFamily="34" charset="0"/>
                          <a:cs typeface="Arial" pitchFamily="34" charset="0"/>
                        </a:rPr>
                        <a:t>dev</a:t>
                      </a:r>
                      <a:r>
                        <a:rPr kumimoji="0" lang="en-US" altLang="en-US" sz="1400" b="1" i="0" u="none" strike="noStrike" cap="none" normalizeH="0" baseline="0" dirty="0" smtClean="0">
                          <a:ln>
                            <a:noFill/>
                          </a:ln>
                          <a:solidFill>
                            <a:srgbClr val="FFFFFF"/>
                          </a:solidFill>
                          <a:effectLst/>
                          <a:latin typeface="Calibri" pitchFamily="34" charset="0"/>
                          <a:cs typeface="Arial" pitchFamily="34" charset="0"/>
                        </a:rPr>
                        <a:t> and ops environments and procedures cause failures.</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97236"/>
                    </a:solidFill>
                  </a:tcPr>
                </a:tc>
                <a:tc>
                  <a:txBody>
                    <a:bodyPr/>
                    <a:lstStyle>
                      <a:lvl1pPr algn="l" defTabSz="457200">
                        <a:spcBef>
                          <a:spcPct val="20000"/>
                        </a:spcBef>
                        <a:buClr>
                          <a:srgbClr val="000000"/>
                        </a:buClr>
                        <a:buFont typeface="Wingdings" pitchFamily="2" charset="2"/>
                        <a:defRPr sz="2400">
                          <a:solidFill>
                            <a:schemeClr val="tx1"/>
                          </a:solidFill>
                          <a:latin typeface="Arial" pitchFamily="34" charset="0"/>
                          <a:cs typeface="Arial" pitchFamily="34" charset="0"/>
                        </a:defRPr>
                      </a:lvl1pPr>
                      <a:lvl2pPr marL="742950" indent="-285750" algn="l" defTabSz="457200">
                        <a:spcBef>
                          <a:spcPct val="20000"/>
                        </a:spcBef>
                        <a:buClr>
                          <a:schemeClr val="tx1"/>
                        </a:buClr>
                        <a:buFont typeface="Wingdings" pitchFamily="2" charset="2"/>
                        <a:defRPr sz="2000">
                          <a:solidFill>
                            <a:schemeClr val="tx1"/>
                          </a:solidFill>
                          <a:latin typeface="Arial" pitchFamily="34" charset="0"/>
                          <a:cs typeface="Arial" pitchFamily="34" charset="0"/>
                        </a:defRPr>
                      </a:lvl2pPr>
                      <a:lvl3pPr marL="1143000" indent="-228600" algn="l" defTabSz="457200">
                        <a:spcBef>
                          <a:spcPct val="20000"/>
                        </a:spcBef>
                        <a:buFont typeface="Times New Roman" pitchFamily="18" charset="0"/>
                        <a:defRPr sz="2000">
                          <a:solidFill>
                            <a:schemeClr val="tx1"/>
                          </a:solidFill>
                          <a:latin typeface="Arial" pitchFamily="34" charset="0"/>
                          <a:cs typeface="Arial" pitchFamily="34" charset="0"/>
                        </a:defRPr>
                      </a:lvl3pPr>
                      <a:lvl4pPr marL="1600200" indent="-228600" algn="l" defTabSz="457200">
                        <a:spcBef>
                          <a:spcPct val="20000"/>
                        </a:spcBef>
                        <a:defRPr>
                          <a:solidFill>
                            <a:schemeClr val="tx1"/>
                          </a:solidFill>
                          <a:latin typeface="Arial" pitchFamily="34" charset="0"/>
                          <a:cs typeface="Arial" pitchFamily="34" charset="0"/>
                        </a:defRPr>
                      </a:lvl4pPr>
                      <a:lvl5pPr marL="2057400" indent="-228600" algn="l" defTabSz="457200">
                        <a:spcBef>
                          <a:spcPct val="20000"/>
                        </a:spcBef>
                        <a:buSzPct val="80000"/>
                        <a:buFont typeface="Arial" pitchFamily="34" charset="0"/>
                        <a:defRPr>
                          <a:solidFill>
                            <a:schemeClr val="tx1"/>
                          </a:solidFill>
                          <a:latin typeface="Arial" pitchFamily="34" charset="0"/>
                          <a:cs typeface="Arial" pitchFamily="34" charset="0"/>
                        </a:defRPr>
                      </a:lvl5pPr>
                      <a:lvl6pPr marL="25146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6pPr>
                      <a:lvl7pPr marL="29718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7pPr>
                      <a:lvl8pPr marL="34290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8pPr>
                      <a:lvl9pPr marL="38862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bg1"/>
                          </a:solidFill>
                          <a:effectLst/>
                          <a:latin typeface="Calibri" pitchFamily="34" charset="0"/>
                          <a:cs typeface="Arial" pitchFamily="34" charset="0"/>
                        </a:rPr>
                        <a:t>Time-to-market pressure generates more frequent releases.</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97236"/>
                    </a:solidFill>
                  </a:tcPr>
                </a:tc>
                <a:tc>
                  <a:txBody>
                    <a:bodyPr/>
                    <a:lstStyle>
                      <a:lvl1pPr algn="l" defTabSz="457200">
                        <a:spcBef>
                          <a:spcPct val="20000"/>
                        </a:spcBef>
                        <a:buClr>
                          <a:srgbClr val="000000"/>
                        </a:buClr>
                        <a:buFont typeface="Wingdings" pitchFamily="2" charset="2"/>
                        <a:defRPr sz="2400">
                          <a:solidFill>
                            <a:schemeClr val="tx1"/>
                          </a:solidFill>
                          <a:latin typeface="Arial" pitchFamily="34" charset="0"/>
                          <a:cs typeface="Arial" pitchFamily="34" charset="0"/>
                        </a:defRPr>
                      </a:lvl1pPr>
                      <a:lvl2pPr marL="742950" indent="-285750" algn="l" defTabSz="457200">
                        <a:spcBef>
                          <a:spcPct val="20000"/>
                        </a:spcBef>
                        <a:buClr>
                          <a:schemeClr val="tx1"/>
                        </a:buClr>
                        <a:buFont typeface="Wingdings" pitchFamily="2" charset="2"/>
                        <a:defRPr sz="2000">
                          <a:solidFill>
                            <a:schemeClr val="tx1"/>
                          </a:solidFill>
                          <a:latin typeface="Arial" pitchFamily="34" charset="0"/>
                          <a:cs typeface="Arial" pitchFamily="34" charset="0"/>
                        </a:defRPr>
                      </a:lvl2pPr>
                      <a:lvl3pPr marL="1143000" indent="-228600" algn="l" defTabSz="457200">
                        <a:spcBef>
                          <a:spcPct val="20000"/>
                        </a:spcBef>
                        <a:buFont typeface="Times New Roman" pitchFamily="18" charset="0"/>
                        <a:defRPr sz="2000">
                          <a:solidFill>
                            <a:schemeClr val="tx1"/>
                          </a:solidFill>
                          <a:latin typeface="Arial" pitchFamily="34" charset="0"/>
                          <a:cs typeface="Arial" pitchFamily="34" charset="0"/>
                        </a:defRPr>
                      </a:lvl3pPr>
                      <a:lvl4pPr marL="1600200" indent="-228600" algn="l" defTabSz="457200">
                        <a:spcBef>
                          <a:spcPct val="20000"/>
                        </a:spcBef>
                        <a:defRPr>
                          <a:solidFill>
                            <a:schemeClr val="tx1"/>
                          </a:solidFill>
                          <a:latin typeface="Arial" pitchFamily="34" charset="0"/>
                          <a:cs typeface="Arial" pitchFamily="34" charset="0"/>
                        </a:defRPr>
                      </a:lvl4pPr>
                      <a:lvl5pPr marL="2057400" indent="-228600" algn="l" defTabSz="457200">
                        <a:spcBef>
                          <a:spcPct val="20000"/>
                        </a:spcBef>
                        <a:buSzPct val="80000"/>
                        <a:buFont typeface="Arial" pitchFamily="34" charset="0"/>
                        <a:defRPr>
                          <a:solidFill>
                            <a:schemeClr val="tx1"/>
                          </a:solidFill>
                          <a:latin typeface="Arial" pitchFamily="34" charset="0"/>
                          <a:cs typeface="Arial" pitchFamily="34" charset="0"/>
                        </a:defRPr>
                      </a:lvl5pPr>
                      <a:lvl6pPr marL="25146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6pPr>
                      <a:lvl7pPr marL="29718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7pPr>
                      <a:lvl8pPr marL="34290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8pPr>
                      <a:lvl9pPr marL="38862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bg1"/>
                          </a:solidFill>
                          <a:effectLst/>
                          <a:latin typeface="Calibri" pitchFamily="34" charset="0"/>
                          <a:cs typeface="Arial" pitchFamily="34" charset="0"/>
                        </a:rPr>
                        <a:t>Manual processes for release lack repeatability and speed.</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97236"/>
                    </a:solidFill>
                  </a:tcPr>
                </a:tc>
                <a:tc>
                  <a:txBody>
                    <a:bodyPr/>
                    <a:lstStyle>
                      <a:lvl1pPr algn="l" defTabSz="457200">
                        <a:spcBef>
                          <a:spcPct val="20000"/>
                        </a:spcBef>
                        <a:buClr>
                          <a:srgbClr val="000000"/>
                        </a:buClr>
                        <a:buFont typeface="Wingdings" pitchFamily="2" charset="2"/>
                        <a:defRPr sz="2400">
                          <a:solidFill>
                            <a:schemeClr val="tx1"/>
                          </a:solidFill>
                          <a:latin typeface="Arial" pitchFamily="34" charset="0"/>
                          <a:cs typeface="Arial" pitchFamily="34" charset="0"/>
                        </a:defRPr>
                      </a:lvl1pPr>
                      <a:lvl2pPr marL="742950" indent="-285750" algn="l" defTabSz="457200">
                        <a:spcBef>
                          <a:spcPct val="20000"/>
                        </a:spcBef>
                        <a:buClr>
                          <a:schemeClr val="tx1"/>
                        </a:buClr>
                        <a:buFont typeface="Wingdings" pitchFamily="2" charset="2"/>
                        <a:defRPr sz="2000">
                          <a:solidFill>
                            <a:schemeClr val="tx1"/>
                          </a:solidFill>
                          <a:latin typeface="Arial" pitchFamily="34" charset="0"/>
                          <a:cs typeface="Arial" pitchFamily="34" charset="0"/>
                        </a:defRPr>
                      </a:lvl2pPr>
                      <a:lvl3pPr marL="1143000" indent="-228600" algn="l" defTabSz="457200">
                        <a:spcBef>
                          <a:spcPct val="20000"/>
                        </a:spcBef>
                        <a:buFont typeface="Times New Roman" pitchFamily="18" charset="0"/>
                        <a:defRPr sz="2000">
                          <a:solidFill>
                            <a:schemeClr val="tx1"/>
                          </a:solidFill>
                          <a:latin typeface="Arial" pitchFamily="34" charset="0"/>
                          <a:cs typeface="Arial" pitchFamily="34" charset="0"/>
                        </a:defRPr>
                      </a:lvl3pPr>
                      <a:lvl4pPr marL="1600200" indent="-228600" algn="l" defTabSz="457200">
                        <a:spcBef>
                          <a:spcPct val="20000"/>
                        </a:spcBef>
                        <a:defRPr>
                          <a:solidFill>
                            <a:schemeClr val="tx1"/>
                          </a:solidFill>
                          <a:latin typeface="Arial" pitchFamily="34" charset="0"/>
                          <a:cs typeface="Arial" pitchFamily="34" charset="0"/>
                        </a:defRPr>
                      </a:lvl4pPr>
                      <a:lvl5pPr marL="2057400" indent="-228600" algn="l" defTabSz="457200">
                        <a:spcBef>
                          <a:spcPct val="20000"/>
                        </a:spcBef>
                        <a:buSzPct val="80000"/>
                        <a:buFont typeface="Arial" pitchFamily="34" charset="0"/>
                        <a:defRPr>
                          <a:solidFill>
                            <a:schemeClr val="tx1"/>
                          </a:solidFill>
                          <a:latin typeface="Arial" pitchFamily="34" charset="0"/>
                          <a:cs typeface="Arial" pitchFamily="34" charset="0"/>
                        </a:defRPr>
                      </a:lvl5pPr>
                      <a:lvl6pPr marL="25146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6pPr>
                      <a:lvl7pPr marL="29718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7pPr>
                      <a:lvl8pPr marL="34290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8pPr>
                      <a:lvl9pPr marL="38862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bg1"/>
                          </a:solidFill>
                          <a:effectLst/>
                          <a:latin typeface="Calibri" pitchFamily="34" charset="0"/>
                          <a:cs typeface="Arial" pitchFamily="34" charset="0"/>
                        </a:rPr>
                        <a:t>Major releases take days; hundreds of people and are organized by spreadsheet.</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97236"/>
                    </a:solidFill>
                  </a:tcPr>
                </a:tc>
              </a:tr>
              <a:tr h="3686175">
                <a:tc>
                  <a:txBody>
                    <a:bodyPr/>
                    <a:lstStyle>
                      <a:lvl1pPr algn="l" defTabSz="457200">
                        <a:spcBef>
                          <a:spcPct val="20000"/>
                        </a:spcBef>
                        <a:buClr>
                          <a:srgbClr val="000000"/>
                        </a:buClr>
                        <a:buFont typeface="Wingdings" pitchFamily="2" charset="2"/>
                        <a:defRPr sz="2400">
                          <a:solidFill>
                            <a:schemeClr val="tx1"/>
                          </a:solidFill>
                          <a:latin typeface="Arial" pitchFamily="34" charset="0"/>
                          <a:cs typeface="Arial" pitchFamily="34" charset="0"/>
                        </a:defRPr>
                      </a:lvl1pPr>
                      <a:lvl2pPr marL="742950" indent="-285750" algn="l" defTabSz="457200">
                        <a:spcBef>
                          <a:spcPct val="20000"/>
                        </a:spcBef>
                        <a:buClr>
                          <a:schemeClr val="tx1"/>
                        </a:buClr>
                        <a:buFont typeface="Wingdings" pitchFamily="2" charset="2"/>
                        <a:defRPr sz="2000">
                          <a:solidFill>
                            <a:schemeClr val="tx1"/>
                          </a:solidFill>
                          <a:latin typeface="Arial" pitchFamily="34" charset="0"/>
                          <a:cs typeface="Arial" pitchFamily="34" charset="0"/>
                        </a:defRPr>
                      </a:lvl2pPr>
                      <a:lvl3pPr marL="1143000" indent="-228600" algn="l" defTabSz="457200">
                        <a:spcBef>
                          <a:spcPct val="20000"/>
                        </a:spcBef>
                        <a:buFont typeface="Times New Roman" pitchFamily="18" charset="0"/>
                        <a:defRPr sz="2000">
                          <a:solidFill>
                            <a:schemeClr val="tx1"/>
                          </a:solidFill>
                          <a:latin typeface="Arial" pitchFamily="34" charset="0"/>
                          <a:cs typeface="Arial" pitchFamily="34" charset="0"/>
                        </a:defRPr>
                      </a:lvl3pPr>
                      <a:lvl4pPr marL="1600200" indent="-228600" algn="l" defTabSz="457200">
                        <a:spcBef>
                          <a:spcPct val="20000"/>
                        </a:spcBef>
                        <a:defRPr>
                          <a:solidFill>
                            <a:schemeClr val="tx1"/>
                          </a:solidFill>
                          <a:latin typeface="Arial" pitchFamily="34" charset="0"/>
                          <a:cs typeface="Arial" pitchFamily="34" charset="0"/>
                        </a:defRPr>
                      </a:lvl4pPr>
                      <a:lvl5pPr marL="2057400" indent="-228600" algn="l" defTabSz="457200">
                        <a:spcBef>
                          <a:spcPct val="20000"/>
                        </a:spcBef>
                        <a:buSzPct val="80000"/>
                        <a:buFont typeface="Arial" pitchFamily="34" charset="0"/>
                        <a:defRPr>
                          <a:solidFill>
                            <a:schemeClr val="tx1"/>
                          </a:solidFill>
                          <a:latin typeface="Arial" pitchFamily="34" charset="0"/>
                          <a:cs typeface="Arial" pitchFamily="34" charset="0"/>
                        </a:defRPr>
                      </a:lvl5pPr>
                      <a:lvl6pPr marL="25146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6pPr>
                      <a:lvl7pPr marL="29718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7pPr>
                      <a:lvl8pPr marL="34290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8pPr>
                      <a:lvl9pPr marL="38862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rgbClr val="000000"/>
                        </a:solidFill>
                        <a:effectLst/>
                        <a:latin typeface="Calibri" pitchFamily="34" charset="0"/>
                        <a:cs typeface="Arial" pitchFamily="34" charset="0"/>
                      </a:endParaRP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3DF"/>
                    </a:solidFill>
                  </a:tcPr>
                </a:tc>
                <a:tc>
                  <a:txBody>
                    <a:bodyPr/>
                    <a:lstStyle>
                      <a:lvl1pPr algn="l" defTabSz="457200">
                        <a:spcBef>
                          <a:spcPct val="20000"/>
                        </a:spcBef>
                        <a:buClr>
                          <a:srgbClr val="000000"/>
                        </a:buClr>
                        <a:buFont typeface="Wingdings" pitchFamily="2" charset="2"/>
                        <a:defRPr sz="2400">
                          <a:solidFill>
                            <a:schemeClr val="tx1"/>
                          </a:solidFill>
                          <a:latin typeface="Arial" pitchFamily="34" charset="0"/>
                          <a:cs typeface="Arial" pitchFamily="34" charset="0"/>
                        </a:defRPr>
                      </a:lvl1pPr>
                      <a:lvl2pPr marL="742950" indent="-285750" algn="l" defTabSz="457200">
                        <a:spcBef>
                          <a:spcPct val="20000"/>
                        </a:spcBef>
                        <a:buClr>
                          <a:schemeClr val="tx1"/>
                        </a:buClr>
                        <a:buFont typeface="Wingdings" pitchFamily="2" charset="2"/>
                        <a:defRPr sz="2000">
                          <a:solidFill>
                            <a:schemeClr val="tx1"/>
                          </a:solidFill>
                          <a:latin typeface="Arial" pitchFamily="34" charset="0"/>
                          <a:cs typeface="Arial" pitchFamily="34" charset="0"/>
                        </a:defRPr>
                      </a:lvl2pPr>
                      <a:lvl3pPr marL="1143000" indent="-228600" algn="l" defTabSz="457200">
                        <a:spcBef>
                          <a:spcPct val="20000"/>
                        </a:spcBef>
                        <a:buFont typeface="Times New Roman" pitchFamily="18" charset="0"/>
                        <a:defRPr sz="2000">
                          <a:solidFill>
                            <a:schemeClr val="tx1"/>
                          </a:solidFill>
                          <a:latin typeface="Arial" pitchFamily="34" charset="0"/>
                          <a:cs typeface="Arial" pitchFamily="34" charset="0"/>
                        </a:defRPr>
                      </a:lvl3pPr>
                      <a:lvl4pPr marL="1600200" indent="-228600" algn="l" defTabSz="457200">
                        <a:spcBef>
                          <a:spcPct val="20000"/>
                        </a:spcBef>
                        <a:defRPr>
                          <a:solidFill>
                            <a:schemeClr val="tx1"/>
                          </a:solidFill>
                          <a:latin typeface="Arial" pitchFamily="34" charset="0"/>
                          <a:cs typeface="Arial" pitchFamily="34" charset="0"/>
                        </a:defRPr>
                      </a:lvl4pPr>
                      <a:lvl5pPr marL="2057400" indent="-228600" algn="l" defTabSz="457200">
                        <a:spcBef>
                          <a:spcPct val="20000"/>
                        </a:spcBef>
                        <a:buSzPct val="80000"/>
                        <a:buFont typeface="Arial" pitchFamily="34" charset="0"/>
                        <a:defRPr>
                          <a:solidFill>
                            <a:schemeClr val="tx1"/>
                          </a:solidFill>
                          <a:latin typeface="Arial" pitchFamily="34" charset="0"/>
                          <a:cs typeface="Arial" pitchFamily="34" charset="0"/>
                        </a:defRPr>
                      </a:lvl5pPr>
                      <a:lvl6pPr marL="25146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6pPr>
                      <a:lvl7pPr marL="29718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7pPr>
                      <a:lvl8pPr marL="34290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8pPr>
                      <a:lvl9pPr marL="38862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rgbClr val="000000"/>
                        </a:solidFill>
                        <a:effectLst/>
                        <a:latin typeface="Calibri" pitchFamily="34" charset="0"/>
                        <a:cs typeface="Arial" pitchFamily="34" charset="0"/>
                      </a:endParaRP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3DF"/>
                    </a:solidFill>
                  </a:tcPr>
                </a:tc>
                <a:tc>
                  <a:txBody>
                    <a:bodyPr/>
                    <a:lstStyle>
                      <a:lvl1pPr algn="l" defTabSz="457200">
                        <a:spcBef>
                          <a:spcPct val="20000"/>
                        </a:spcBef>
                        <a:buClr>
                          <a:srgbClr val="000000"/>
                        </a:buClr>
                        <a:buFont typeface="Wingdings" pitchFamily="2" charset="2"/>
                        <a:defRPr sz="2400">
                          <a:solidFill>
                            <a:schemeClr val="tx1"/>
                          </a:solidFill>
                          <a:latin typeface="Arial" pitchFamily="34" charset="0"/>
                          <a:cs typeface="Arial" pitchFamily="34" charset="0"/>
                        </a:defRPr>
                      </a:lvl1pPr>
                      <a:lvl2pPr marL="742950" indent="-285750" algn="l" defTabSz="457200">
                        <a:spcBef>
                          <a:spcPct val="20000"/>
                        </a:spcBef>
                        <a:buClr>
                          <a:schemeClr val="tx1"/>
                        </a:buClr>
                        <a:buFont typeface="Wingdings" pitchFamily="2" charset="2"/>
                        <a:defRPr sz="2000">
                          <a:solidFill>
                            <a:schemeClr val="tx1"/>
                          </a:solidFill>
                          <a:latin typeface="Arial" pitchFamily="34" charset="0"/>
                          <a:cs typeface="Arial" pitchFamily="34" charset="0"/>
                        </a:defRPr>
                      </a:lvl2pPr>
                      <a:lvl3pPr marL="1143000" indent="-228600" algn="l" defTabSz="457200">
                        <a:spcBef>
                          <a:spcPct val="20000"/>
                        </a:spcBef>
                        <a:buFont typeface="Times New Roman" pitchFamily="18" charset="0"/>
                        <a:defRPr sz="2000">
                          <a:solidFill>
                            <a:schemeClr val="tx1"/>
                          </a:solidFill>
                          <a:latin typeface="Arial" pitchFamily="34" charset="0"/>
                          <a:cs typeface="Arial" pitchFamily="34" charset="0"/>
                        </a:defRPr>
                      </a:lvl3pPr>
                      <a:lvl4pPr marL="1600200" indent="-228600" algn="l" defTabSz="457200">
                        <a:spcBef>
                          <a:spcPct val="20000"/>
                        </a:spcBef>
                        <a:defRPr>
                          <a:solidFill>
                            <a:schemeClr val="tx1"/>
                          </a:solidFill>
                          <a:latin typeface="Arial" pitchFamily="34" charset="0"/>
                          <a:cs typeface="Arial" pitchFamily="34" charset="0"/>
                        </a:defRPr>
                      </a:lvl4pPr>
                      <a:lvl5pPr marL="2057400" indent="-228600" algn="l" defTabSz="457200">
                        <a:spcBef>
                          <a:spcPct val="20000"/>
                        </a:spcBef>
                        <a:buSzPct val="80000"/>
                        <a:buFont typeface="Arial" pitchFamily="34" charset="0"/>
                        <a:defRPr>
                          <a:solidFill>
                            <a:schemeClr val="tx1"/>
                          </a:solidFill>
                          <a:latin typeface="Arial" pitchFamily="34" charset="0"/>
                          <a:cs typeface="Arial" pitchFamily="34" charset="0"/>
                        </a:defRPr>
                      </a:lvl5pPr>
                      <a:lvl6pPr marL="25146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6pPr>
                      <a:lvl7pPr marL="29718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7pPr>
                      <a:lvl8pPr marL="34290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8pPr>
                      <a:lvl9pPr marL="38862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rgbClr val="000000"/>
                        </a:solidFill>
                        <a:effectLst/>
                        <a:latin typeface="Calibri" pitchFamily="34" charset="0"/>
                        <a:cs typeface="Arial" pitchFamily="34" charset="0"/>
                      </a:endParaRP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3DF"/>
                    </a:solidFill>
                  </a:tcPr>
                </a:tc>
                <a:tc>
                  <a:txBody>
                    <a:bodyPr/>
                    <a:lstStyle>
                      <a:lvl1pPr algn="l" defTabSz="457200">
                        <a:spcBef>
                          <a:spcPct val="20000"/>
                        </a:spcBef>
                        <a:buClr>
                          <a:srgbClr val="000000"/>
                        </a:buClr>
                        <a:buFont typeface="Wingdings" pitchFamily="2" charset="2"/>
                        <a:defRPr sz="2400">
                          <a:solidFill>
                            <a:schemeClr val="tx1"/>
                          </a:solidFill>
                          <a:latin typeface="Arial" pitchFamily="34" charset="0"/>
                          <a:cs typeface="Arial" pitchFamily="34" charset="0"/>
                        </a:defRPr>
                      </a:lvl1pPr>
                      <a:lvl2pPr marL="742950" indent="-285750" algn="l" defTabSz="457200">
                        <a:spcBef>
                          <a:spcPct val="20000"/>
                        </a:spcBef>
                        <a:buClr>
                          <a:schemeClr val="tx1"/>
                        </a:buClr>
                        <a:buFont typeface="Wingdings" pitchFamily="2" charset="2"/>
                        <a:defRPr sz="2000">
                          <a:solidFill>
                            <a:schemeClr val="tx1"/>
                          </a:solidFill>
                          <a:latin typeface="Arial" pitchFamily="34" charset="0"/>
                          <a:cs typeface="Arial" pitchFamily="34" charset="0"/>
                        </a:defRPr>
                      </a:lvl2pPr>
                      <a:lvl3pPr marL="1143000" indent="-228600" algn="l" defTabSz="457200">
                        <a:spcBef>
                          <a:spcPct val="20000"/>
                        </a:spcBef>
                        <a:buFont typeface="Times New Roman" pitchFamily="18" charset="0"/>
                        <a:defRPr sz="2000">
                          <a:solidFill>
                            <a:schemeClr val="tx1"/>
                          </a:solidFill>
                          <a:latin typeface="Arial" pitchFamily="34" charset="0"/>
                          <a:cs typeface="Arial" pitchFamily="34" charset="0"/>
                        </a:defRPr>
                      </a:lvl3pPr>
                      <a:lvl4pPr marL="1600200" indent="-228600" algn="l" defTabSz="457200">
                        <a:spcBef>
                          <a:spcPct val="20000"/>
                        </a:spcBef>
                        <a:defRPr>
                          <a:solidFill>
                            <a:schemeClr val="tx1"/>
                          </a:solidFill>
                          <a:latin typeface="Arial" pitchFamily="34" charset="0"/>
                          <a:cs typeface="Arial" pitchFamily="34" charset="0"/>
                        </a:defRPr>
                      </a:lvl4pPr>
                      <a:lvl5pPr marL="2057400" indent="-228600" algn="l" defTabSz="457200">
                        <a:spcBef>
                          <a:spcPct val="20000"/>
                        </a:spcBef>
                        <a:buSzPct val="80000"/>
                        <a:buFont typeface="Arial" pitchFamily="34" charset="0"/>
                        <a:defRPr>
                          <a:solidFill>
                            <a:schemeClr val="tx1"/>
                          </a:solidFill>
                          <a:latin typeface="Arial" pitchFamily="34" charset="0"/>
                          <a:cs typeface="Arial" pitchFamily="34" charset="0"/>
                        </a:defRPr>
                      </a:lvl5pPr>
                      <a:lvl6pPr marL="25146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6pPr>
                      <a:lvl7pPr marL="29718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7pPr>
                      <a:lvl8pPr marL="34290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8pPr>
                      <a:lvl9pPr marL="3886200" indent="-228600" defTabSz="457200" fontAlgn="base">
                        <a:spcBef>
                          <a:spcPct val="20000"/>
                        </a:spcBef>
                        <a:spcAft>
                          <a:spcPct val="0"/>
                        </a:spcAft>
                        <a:buSzPct val="80000"/>
                        <a:buFont typeface="Arial" pitchFamily="34" charset="0"/>
                        <a:defRPr>
                          <a:solidFill>
                            <a:schemeClr val="tx1"/>
                          </a:solidFill>
                          <a:latin typeface="Arial" pitchFamily="34" charset="0"/>
                          <a:cs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rgbClr val="000000"/>
                        </a:solidFill>
                        <a:effectLst/>
                        <a:latin typeface="Calibri" pitchFamily="34" charset="0"/>
                        <a:cs typeface="Arial" pitchFamily="34" charset="0"/>
                      </a:endParaRP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3DF"/>
                    </a:solidFill>
                  </a:tcPr>
                </a:tc>
              </a:tr>
            </a:tbl>
          </a:graphicData>
        </a:graphic>
      </p:graphicFrame>
      <p:grpSp>
        <p:nvGrpSpPr>
          <p:cNvPr id="16404" name="Group 39"/>
          <p:cNvGrpSpPr>
            <a:grpSpLocks/>
          </p:cNvGrpSpPr>
          <p:nvPr/>
        </p:nvGrpSpPr>
        <p:grpSpPr bwMode="auto">
          <a:xfrm>
            <a:off x="2644775" y="2484438"/>
            <a:ext cx="1789113" cy="2701925"/>
            <a:chOff x="3350194" y="2151667"/>
            <a:chExt cx="2410512" cy="2884501"/>
          </a:xfrm>
        </p:grpSpPr>
        <p:pic>
          <p:nvPicPr>
            <p:cNvPr id="16431" name="Picture 34"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43538" y="4135603"/>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32" name="Group 7"/>
            <p:cNvGrpSpPr>
              <a:grpSpLocks/>
            </p:cNvGrpSpPr>
            <p:nvPr/>
          </p:nvGrpSpPr>
          <p:grpSpPr bwMode="auto">
            <a:xfrm rot="5400000">
              <a:off x="4221714" y="2813159"/>
              <a:ext cx="1119513" cy="1867172"/>
              <a:chOff x="2437545" y="2956625"/>
              <a:chExt cx="2912225" cy="2661900"/>
            </a:xfrm>
          </p:grpSpPr>
          <p:sp>
            <p:nvSpPr>
              <p:cNvPr id="84" name="Merge 4"/>
              <p:cNvSpPr>
                <a:spLocks noChangeArrowheads="1"/>
              </p:cNvSpPr>
              <p:nvPr/>
            </p:nvSpPr>
            <p:spPr bwMode="auto">
              <a:xfrm rot="-5400000">
                <a:off x="2544252" y="3192123"/>
                <a:ext cx="2661992" cy="2371860"/>
              </a:xfrm>
              <a:prstGeom prst="flowChartMerge">
                <a:avLst/>
              </a:prstGeom>
              <a:solidFill>
                <a:srgbClr val="7889FB"/>
              </a:solidFill>
              <a:ln>
                <a:noFill/>
              </a:ln>
              <a:extLst/>
            </p:spPr>
            <p:txBody>
              <a:bodyPr wrap="none" lIns="0" tIns="0" rIns="0" bIns="0" anchor="ctr"/>
              <a:lstStyle/>
              <a:p>
                <a:pPr marL="284163" indent="-284163" defTabSz="457200" fontAlgn="auto">
                  <a:lnSpc>
                    <a:spcPts val="2625"/>
                  </a:lnSpc>
                  <a:spcBef>
                    <a:spcPts val="600"/>
                  </a:spcBef>
                  <a:spcAft>
                    <a:spcPts val="300"/>
                  </a:spcAft>
                  <a:buClr>
                    <a:srgbClr val="6699CC"/>
                  </a:buClr>
                  <a:buSzPct val="115000"/>
                  <a:buFont typeface="Wingdings" charset="0"/>
                  <a:buChar char=""/>
                  <a:defRPr/>
                </a:pPr>
                <a:endParaRPr lang="en-US" sz="1800" b="0" kern="0">
                  <a:solidFill>
                    <a:sysClr val="windowText" lastClr="000000"/>
                  </a:solidFill>
                  <a:latin typeface="+mn-lt"/>
                  <a:ea typeface="MS PGothic" charset="0"/>
                  <a:cs typeface="MS PGothic" charset="0"/>
                </a:endParaRPr>
              </a:p>
            </p:txBody>
          </p:sp>
          <p:sp>
            <p:nvSpPr>
              <p:cNvPr id="85" name="Magnetic Disk 5"/>
              <p:cNvSpPr>
                <a:spLocks noChangeArrowheads="1"/>
              </p:cNvSpPr>
              <p:nvPr/>
            </p:nvSpPr>
            <p:spPr bwMode="auto">
              <a:xfrm rot="-5400000">
                <a:off x="4380048" y="3751495"/>
                <a:ext cx="731819" cy="939044"/>
              </a:xfrm>
              <a:prstGeom prst="flowChartMagneticDisk">
                <a:avLst/>
              </a:prstGeom>
              <a:solidFill>
                <a:srgbClr val="7889FB"/>
              </a:solidFill>
              <a:ln>
                <a:noFill/>
              </a:ln>
              <a:extLst/>
            </p:spPr>
            <p:txBody>
              <a:bodyPr/>
              <a:lstStyle/>
              <a:p>
                <a:pPr defTabSz="457200" fontAlgn="auto">
                  <a:spcBef>
                    <a:spcPts val="0"/>
                  </a:spcBef>
                  <a:spcAft>
                    <a:spcPts val="0"/>
                  </a:spcAft>
                  <a:defRPr/>
                </a:pPr>
                <a:endParaRPr lang="en-US" sz="1800" b="0" kern="0">
                  <a:solidFill>
                    <a:sysClr val="windowText" lastClr="000000"/>
                  </a:solidFill>
                  <a:latin typeface="+mn-lt"/>
                  <a:ea typeface="MS PGothic" pitchFamily="34" charset="-128"/>
                  <a:cs typeface="Arial" charset="0"/>
                </a:endParaRPr>
              </a:p>
            </p:txBody>
          </p:sp>
          <p:sp>
            <p:nvSpPr>
              <p:cNvPr id="86" name="Oval 85"/>
              <p:cNvSpPr/>
              <p:nvPr/>
            </p:nvSpPr>
            <p:spPr bwMode="auto">
              <a:xfrm>
                <a:off x="2305763" y="2912891"/>
                <a:ext cx="753883" cy="2640648"/>
              </a:xfrm>
              <a:prstGeom prst="ellipse">
                <a:avLst/>
              </a:prstGeom>
              <a:solidFill>
                <a:srgbClr val="BEC4FD">
                  <a:lumMod val="75000"/>
                </a:srgbClr>
              </a:solidFill>
              <a:ln w="9525" cap="flat" cmpd="sng" algn="ctr">
                <a:solidFill>
                  <a:srgbClr val="000000"/>
                </a:solidFill>
                <a:prstDash val="solid"/>
                <a:round/>
                <a:headEnd type="none" w="med" len="med"/>
                <a:tailEnd type="none" w="med" len="med"/>
              </a:ln>
              <a:effectLst/>
            </p:spPr>
            <p:txBody>
              <a:bodyPr wrap="none" lIns="0" tIns="0" rIns="0" bIns="0" anchor="ctr"/>
              <a:lstStyle/>
              <a:p>
                <a:pPr marL="284163" indent="-284163" defTabSz="457200" fontAlgn="auto">
                  <a:lnSpc>
                    <a:spcPts val="2625"/>
                  </a:lnSpc>
                  <a:spcBef>
                    <a:spcPts val="600"/>
                  </a:spcBef>
                  <a:spcAft>
                    <a:spcPts val="300"/>
                  </a:spcAft>
                  <a:buClr>
                    <a:srgbClr val="6699CC"/>
                  </a:buClr>
                  <a:buSzPct val="115000"/>
                  <a:buFont typeface="Wingdings" pitchFamily="2" charset="2"/>
                  <a:buChar char=""/>
                  <a:defRPr/>
                </a:pPr>
                <a:endParaRPr lang="en-US" sz="1800" b="0" kern="0">
                  <a:ln>
                    <a:solidFill>
                      <a:srgbClr val="000000"/>
                    </a:solidFill>
                  </a:ln>
                  <a:solidFill>
                    <a:sysClr val="windowText" lastClr="000000"/>
                  </a:solidFill>
                  <a:latin typeface="+mn-lt"/>
                  <a:ea typeface="MS PGothic" pitchFamily="34" charset="-128"/>
                  <a:cs typeface="Arial" charset="0"/>
                </a:endParaRPr>
              </a:p>
            </p:txBody>
          </p:sp>
        </p:grpSp>
        <p:pic>
          <p:nvPicPr>
            <p:cNvPr id="16433" name="Picture 17" descr="MCj0432614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312979" y="2545300"/>
              <a:ext cx="356902" cy="63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4" name="Picture 19" descr="MCj0432614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819576" y="2295773"/>
              <a:ext cx="356902" cy="63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5" name="Picture 20" descr="MCj0432614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683908" y="2530658"/>
              <a:ext cx="356902" cy="63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6" name="Picture 21" descr="MCj0432614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120360" y="2910743"/>
              <a:ext cx="356902" cy="63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7" name="Picture 22" descr="MCj0432614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120360" y="2326278"/>
              <a:ext cx="356902" cy="63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8" name="Picture 24"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229186" y="2690301"/>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9" name="Picture 25"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892939" y="2671999"/>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0" name="Picture 26"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38505" y="2384037"/>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1" name="Picture 27"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123579" y="2138781"/>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2" name="Picture 28"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126753" y="2192469"/>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3" name="Picture 29"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439951" y="2061910"/>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4" name="Picture 30"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708115" y="2140001"/>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5" name="Picture 31"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048982" y="2906883"/>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6" name="Picture 32"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418631" y="3014869"/>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7" name="Picture 33"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610302" y="2340110"/>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8" name="Picture 34"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04073" y="3154579"/>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9" name="Picture 35"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193557" y="3019750"/>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50" name="Picture 23" descr="MCj0432614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688195" y="2752730"/>
              <a:ext cx="356902" cy="63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51" name="Picture 32" descr="MCj04326140000[1]"/>
            <p:cNvPicPr>
              <a:picLocks noChangeAspect="1" noChangeArrowheads="1"/>
            </p:cNvPicPr>
            <p:nvPr/>
          </p:nvPicPr>
          <p:blipFill>
            <a:blip r:embed="rId5" cstate="print">
              <a:extLst>
                <a:ext uri="{28A0092B-C50C-407E-A947-70E740481C1C}">
                  <a14:useLocalDpi xmlns:a14="http://schemas.microsoft.com/office/drawing/2010/main" val="0"/>
                </a:ext>
              </a:extLst>
            </a:blip>
            <a:srcRect r="22351"/>
            <a:stretch>
              <a:fillRect/>
            </a:stretch>
          </p:blipFill>
          <p:spPr bwMode="auto">
            <a:xfrm rot="5400000">
              <a:off x="4521506" y="3171662"/>
              <a:ext cx="171435"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52" name="Picture 34" descr="MCj04326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43538" y="4465661"/>
              <a:ext cx="232444" cy="41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Right Arrow 103"/>
            <p:cNvSpPr>
              <a:spLocks noChangeArrowheads="1"/>
            </p:cNvSpPr>
            <p:nvPr/>
          </p:nvSpPr>
          <p:spPr bwMode="auto">
            <a:xfrm rot="5400000">
              <a:off x="4745884" y="4774229"/>
              <a:ext cx="237268" cy="286609"/>
            </a:xfrm>
            <a:prstGeom prst="rightArrow">
              <a:avLst>
                <a:gd name="adj1" fmla="val 50000"/>
                <a:gd name="adj2" fmla="val 50122"/>
              </a:avLst>
            </a:prstGeom>
            <a:solidFill>
              <a:srgbClr val="7889FB"/>
            </a:solidFill>
            <a:ln w="9525">
              <a:solidFill>
                <a:srgbClr val="000000"/>
              </a:solidFill>
              <a:round/>
              <a:headEnd/>
              <a:tailEnd/>
            </a:ln>
          </p:spPr>
          <p:txBody>
            <a:bodyPr wrap="none" lIns="0" tIns="0" rIns="0" bIns="0" anchor="ctr"/>
            <a:lstStyle/>
            <a:p>
              <a:pPr defTabSz="457200" fontAlgn="auto">
                <a:spcBef>
                  <a:spcPts val="600"/>
                </a:spcBef>
                <a:spcAft>
                  <a:spcPts val="300"/>
                </a:spcAft>
                <a:buClr>
                  <a:srgbClr val="6699CC"/>
                </a:buClr>
                <a:buSzPct val="115000"/>
                <a:defRPr/>
              </a:pPr>
              <a:endParaRPr lang="en-US" sz="1800" b="0" kern="0" dirty="0">
                <a:solidFill>
                  <a:sysClr val="windowText" lastClr="000000"/>
                </a:solidFill>
                <a:latin typeface="+mn-lt"/>
                <a:ea typeface="MS PGothic" pitchFamily="34" charset="-128"/>
                <a:cs typeface="Arial" charset="0"/>
              </a:endParaRPr>
            </a:p>
          </p:txBody>
        </p:sp>
      </p:grpSp>
      <p:sp>
        <p:nvSpPr>
          <p:cNvPr id="16405" name="TextBox 40"/>
          <p:cNvSpPr txBox="1">
            <a:spLocks noChangeArrowheads="1"/>
          </p:cNvSpPr>
          <p:nvPr/>
        </p:nvSpPr>
        <p:spPr bwMode="auto">
          <a:xfrm>
            <a:off x="2403475" y="3592513"/>
            <a:ext cx="10731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1600" b="0">
                <a:ea typeface="MS PGothic" pitchFamily="34" charset="-128"/>
              </a:rPr>
              <a:t>Daily </a:t>
            </a:r>
            <a:br>
              <a:rPr lang="en-US" altLang="en-US" sz="1600" b="0">
                <a:ea typeface="MS PGothic" pitchFamily="34" charset="-128"/>
              </a:rPr>
            </a:br>
            <a:r>
              <a:rPr lang="en-US" altLang="en-US" sz="1600" b="0">
                <a:ea typeface="MS PGothic" pitchFamily="34" charset="-128"/>
              </a:rPr>
              <a:t>build</a:t>
            </a:r>
          </a:p>
        </p:txBody>
      </p:sp>
      <p:sp>
        <p:nvSpPr>
          <p:cNvPr id="16406" name="TextBox 41"/>
          <p:cNvSpPr txBox="1">
            <a:spLocks noChangeArrowheads="1"/>
          </p:cNvSpPr>
          <p:nvPr/>
        </p:nvSpPr>
        <p:spPr bwMode="auto">
          <a:xfrm>
            <a:off x="2403475" y="5226050"/>
            <a:ext cx="1073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1600" b="0">
                <a:ea typeface="MS PGothic" pitchFamily="34" charset="-128"/>
              </a:rPr>
              <a:t>Release</a:t>
            </a:r>
          </a:p>
        </p:txBody>
      </p:sp>
      <p:cxnSp>
        <p:nvCxnSpPr>
          <p:cNvPr id="16407" name="Straight Arrow Connector 43"/>
          <p:cNvCxnSpPr>
            <a:cxnSpLocks noChangeShapeType="1"/>
          </p:cNvCxnSpPr>
          <p:nvPr/>
        </p:nvCxnSpPr>
        <p:spPr bwMode="auto">
          <a:xfrm>
            <a:off x="2770188" y="4165600"/>
            <a:ext cx="0" cy="102076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16408" name="Group 3"/>
          <p:cNvGrpSpPr>
            <a:grpSpLocks/>
          </p:cNvGrpSpPr>
          <p:nvPr/>
        </p:nvGrpSpPr>
        <p:grpSpPr bwMode="auto">
          <a:xfrm>
            <a:off x="4519613" y="2198688"/>
            <a:ext cx="2235200" cy="3551237"/>
            <a:chOff x="6037898" y="2046288"/>
            <a:chExt cx="2852102" cy="3599864"/>
          </a:xfrm>
        </p:grpSpPr>
        <p:pic>
          <p:nvPicPr>
            <p:cNvPr id="16425" name="Picture 25" descr="3266_B_ALM_woman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7898" y="4175125"/>
              <a:ext cx="842962"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6" name="Picture 26" descr="3266_B_ALM_man2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7038" y="2967038"/>
              <a:ext cx="842962"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7" name="Picture 27" descr="3266_B_ALM_man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6163" y="2046288"/>
              <a:ext cx="84455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28" name="TextBox 49"/>
            <p:cNvSpPr txBox="1">
              <a:spLocks noChangeArrowheads="1"/>
            </p:cNvSpPr>
            <p:nvPr/>
          </p:nvSpPr>
          <p:spPr bwMode="auto">
            <a:xfrm>
              <a:off x="6878638" y="2398713"/>
              <a:ext cx="1808161" cy="102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solidFill>
                    <a:srgbClr val="000000"/>
                  </a:solidFill>
                  <a:ea typeface="MS PGothic" pitchFamily="34" charset="-128"/>
                </a:rPr>
                <a:t>Who did this last time?</a:t>
              </a:r>
            </a:p>
          </p:txBody>
        </p:sp>
        <p:sp>
          <p:nvSpPr>
            <p:cNvPr id="16429" name="TextBox 50"/>
            <p:cNvSpPr txBox="1">
              <a:spLocks noChangeArrowheads="1"/>
            </p:cNvSpPr>
            <p:nvPr/>
          </p:nvSpPr>
          <p:spPr bwMode="auto">
            <a:xfrm>
              <a:off x="6659564" y="3638872"/>
              <a:ext cx="1808161" cy="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solidFill>
                    <a:srgbClr val="000000"/>
                  </a:solidFill>
                  <a:ea typeface="MS PGothic" pitchFamily="34" charset="-128"/>
                </a:rPr>
                <a:t>Dave…</a:t>
              </a:r>
            </a:p>
          </p:txBody>
        </p:sp>
        <p:sp>
          <p:nvSpPr>
            <p:cNvPr id="16430" name="TextBox 51"/>
            <p:cNvSpPr txBox="1">
              <a:spLocks noChangeArrowheads="1"/>
            </p:cNvSpPr>
            <p:nvPr/>
          </p:nvSpPr>
          <p:spPr bwMode="auto">
            <a:xfrm>
              <a:off x="6663374" y="4616450"/>
              <a:ext cx="1808163" cy="102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solidFill>
                    <a:srgbClr val="000000"/>
                  </a:solidFill>
                  <a:ea typeface="MS PGothic" pitchFamily="34" charset="-128"/>
                </a:rPr>
                <a:t>Dave</a:t>
              </a:r>
              <a:r>
                <a:rPr lang="ja-JP" altLang="en-US" sz="2000" b="0">
                  <a:solidFill>
                    <a:srgbClr val="000000"/>
                  </a:solidFill>
                  <a:ea typeface="MS PGothic" pitchFamily="34" charset="-128"/>
                </a:rPr>
                <a:t>’</a:t>
              </a:r>
              <a:r>
                <a:rPr lang="en-US" altLang="ja-JP" sz="2000" b="0">
                  <a:solidFill>
                    <a:srgbClr val="000000"/>
                  </a:solidFill>
                  <a:ea typeface="MS PGothic" pitchFamily="34" charset="-128"/>
                </a:rPr>
                <a:t>s not here, man….</a:t>
              </a:r>
              <a:endParaRPr lang="en-US" altLang="en-US" sz="2000" b="0">
                <a:solidFill>
                  <a:srgbClr val="000000"/>
                </a:solidFill>
                <a:ea typeface="MS PGothic" pitchFamily="34" charset="-128"/>
              </a:endParaRPr>
            </a:p>
          </p:txBody>
        </p:sp>
      </p:grpSp>
      <p:grpSp>
        <p:nvGrpSpPr>
          <p:cNvPr id="16409" name="Group 4"/>
          <p:cNvGrpSpPr>
            <a:grpSpLocks/>
          </p:cNvGrpSpPr>
          <p:nvPr/>
        </p:nvGrpSpPr>
        <p:grpSpPr bwMode="auto">
          <a:xfrm>
            <a:off x="339725" y="2582863"/>
            <a:ext cx="1900238" cy="3105150"/>
            <a:chOff x="392113" y="2574046"/>
            <a:chExt cx="1900238" cy="3105150"/>
          </a:xfrm>
        </p:grpSpPr>
        <p:pic>
          <p:nvPicPr>
            <p:cNvPr id="16412"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163" y="2574046"/>
              <a:ext cx="5238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3" name="TextBox 52"/>
            <p:cNvSpPr txBox="1">
              <a:spLocks noChangeArrowheads="1"/>
            </p:cNvSpPr>
            <p:nvPr/>
          </p:nvSpPr>
          <p:spPr bwMode="auto">
            <a:xfrm>
              <a:off x="1462773" y="2632783"/>
              <a:ext cx="8232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2000" b="0">
                  <a:ea typeface="MS PGothic" pitchFamily="34" charset="-128"/>
                </a:rPr>
                <a:t>Dev</a:t>
              </a:r>
            </a:p>
          </p:txBody>
        </p:sp>
        <p:grpSp>
          <p:nvGrpSpPr>
            <p:cNvPr id="16414" name="Group 53"/>
            <p:cNvGrpSpPr>
              <a:grpSpLocks/>
            </p:cNvGrpSpPr>
            <p:nvPr/>
          </p:nvGrpSpPr>
          <p:grpSpPr bwMode="auto">
            <a:xfrm rot="-5400000">
              <a:off x="496094" y="4646527"/>
              <a:ext cx="968375" cy="1096963"/>
              <a:chOff x="4423512" y="5101448"/>
              <a:chExt cx="779380" cy="339210"/>
            </a:xfrm>
          </p:grpSpPr>
          <p:pic>
            <p:nvPicPr>
              <p:cNvPr id="16422"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4844819" y="4905048"/>
                <a:ext cx="161673" cy="55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3"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4620217" y="4998697"/>
                <a:ext cx="161064" cy="55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4"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4835912" y="5082584"/>
                <a:ext cx="161674" cy="55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15" name="Group 57"/>
            <p:cNvGrpSpPr>
              <a:grpSpLocks/>
            </p:cNvGrpSpPr>
            <p:nvPr/>
          </p:nvGrpSpPr>
          <p:grpSpPr bwMode="auto">
            <a:xfrm rot="-5400000">
              <a:off x="456406" y="4003590"/>
              <a:ext cx="968375" cy="1096962"/>
              <a:chOff x="4423512" y="5101448"/>
              <a:chExt cx="779380" cy="339210"/>
            </a:xfrm>
          </p:grpSpPr>
          <p:pic>
            <p:nvPicPr>
              <p:cNvPr id="16419"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4844819" y="4905048"/>
                <a:ext cx="161673" cy="55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0"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4620217" y="4998697"/>
                <a:ext cx="161064" cy="55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1"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4835912" y="5082584"/>
                <a:ext cx="161674" cy="55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416" name="TextBox 61"/>
            <p:cNvSpPr txBox="1">
              <a:spLocks noChangeArrowheads="1"/>
            </p:cNvSpPr>
            <p:nvPr/>
          </p:nvSpPr>
          <p:spPr bwMode="auto">
            <a:xfrm>
              <a:off x="1469123" y="4642558"/>
              <a:ext cx="8232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2000" b="0">
                  <a:ea typeface="MS PGothic" pitchFamily="34" charset="-128"/>
                </a:rPr>
                <a:t>Prod</a:t>
              </a:r>
            </a:p>
          </p:txBody>
        </p:sp>
        <p:cxnSp>
          <p:nvCxnSpPr>
            <p:cNvPr id="16417" name="Straight Arrow Connector 63"/>
            <p:cNvCxnSpPr>
              <a:cxnSpLocks noChangeShapeType="1"/>
            </p:cNvCxnSpPr>
            <p:nvPr/>
          </p:nvCxnSpPr>
          <p:spPr bwMode="auto">
            <a:xfrm>
              <a:off x="914400" y="3316996"/>
              <a:ext cx="0" cy="86201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6418" name="Flowchart: Summing Junction 64"/>
            <p:cNvSpPr>
              <a:spLocks noChangeArrowheads="1"/>
            </p:cNvSpPr>
            <p:nvPr/>
          </p:nvSpPr>
          <p:spPr bwMode="auto">
            <a:xfrm>
              <a:off x="654050" y="3442346"/>
              <a:ext cx="534988" cy="396937"/>
            </a:xfrm>
            <a:prstGeom prst="flowChartSummingJunction">
              <a:avLst/>
            </a:prstGeom>
            <a:solidFill>
              <a:srgbClr val="FF0000"/>
            </a:solidFill>
            <a:ln w="9525">
              <a:solidFill>
                <a:schemeClr val="tx1"/>
              </a:solidFill>
              <a:round/>
              <a:headEnd/>
              <a:tailEnd/>
            </a:ln>
          </p:spPr>
          <p:txBody>
            <a:bodyPr/>
            <a:lstStyle/>
            <a:p>
              <a:pPr defTabSz="457200">
                <a:lnSpc>
                  <a:spcPct val="90000"/>
                </a:lnSpc>
              </a:pPr>
              <a:endParaRPr lang="en-US" altLang="en-US" sz="2200" b="0">
                <a:solidFill>
                  <a:schemeClr val="hlink"/>
                </a:solidFill>
                <a:ea typeface="MS PGothic" pitchFamily="34" charset="-128"/>
              </a:endParaRPr>
            </a:p>
          </p:txBody>
        </p:sp>
      </p:grpSp>
      <p:pic>
        <p:nvPicPr>
          <p:cNvPr id="16410" name="Picture 11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862763" y="3678238"/>
            <a:ext cx="1060450"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Rectangular Callout 115"/>
          <p:cNvSpPr/>
          <p:nvPr/>
        </p:nvSpPr>
        <p:spPr>
          <a:xfrm>
            <a:off x="7416800" y="2606675"/>
            <a:ext cx="1209675" cy="955675"/>
          </a:xfrm>
          <a:prstGeom prst="wedgeRectCallout">
            <a:avLst/>
          </a:prstGeom>
          <a:solidFill>
            <a:schemeClr val="accent1"/>
          </a:solidFill>
          <a:ln w="19050" cap="flat" cmpd="sng" algn="ctr">
            <a:solidFill>
              <a:srgbClr val="0070C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l" defTabSz="457200" fontAlgn="auto">
              <a:spcBef>
                <a:spcPts val="0"/>
              </a:spcBef>
              <a:spcAft>
                <a:spcPts val="0"/>
              </a:spcAft>
              <a:defRPr/>
            </a:pPr>
            <a:r>
              <a:rPr lang="en-US" sz="1800" b="0" dirty="0">
                <a:solidFill>
                  <a:schemeClr val="tx1"/>
                </a:solidFill>
                <a:ea typeface="ＭＳ Ｐゴシック" pitchFamily="34" charset="-128"/>
              </a:rPr>
              <a:t>I’ll order breakfast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txBox="1">
            <a:spLocks noGrp="1" noChangeArrowheads="1"/>
          </p:cNvSpPr>
          <p:nvPr/>
        </p:nvSpPr>
        <p:spPr bwMode="black">
          <a:xfrm>
            <a:off x="268288" y="65373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fld id="{54CB6D00-5A25-42C2-B11B-1DCDB56EE292}" type="slidenum">
              <a:rPr lang="en-US" altLang="en-US" sz="800" b="0"/>
              <a:pPr algn="l" eaLnBrk="1" hangingPunct="1"/>
              <a:t>13</a:t>
            </a:fld>
            <a:endParaRPr lang="en-US" altLang="en-US" sz="800" b="0"/>
          </a:p>
        </p:txBody>
      </p:sp>
      <p:pic>
        <p:nvPicPr>
          <p:cNvPr id="140297" name="Picture 9" descr="C:\Users\rjcuddy\AppData\Local\Microsoft\Windows\Temporary Internet Files\Content.IE5\YD4B1O3H\MP900410127[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1193800"/>
            <a:ext cx="2087563"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itle 1"/>
          <p:cNvSpPr>
            <a:spLocks noGrp="1"/>
          </p:cNvSpPr>
          <p:nvPr>
            <p:ph type="title" idx="4294967295"/>
          </p:nvPr>
        </p:nvSpPr>
        <p:spPr>
          <a:xfrm>
            <a:off x="63500" y="73025"/>
            <a:ext cx="8999538" cy="609600"/>
          </a:xfrm>
        </p:spPr>
        <p:txBody>
          <a:bodyPr lIns="0" tIns="45720" rIns="0" bIns="45720" anchor="t">
            <a:spAutoFit/>
          </a:bodyPr>
          <a:lstStyle/>
          <a:p>
            <a:pPr eaLnBrk="1" hangingPunct="1"/>
            <a:r>
              <a:rPr lang="en-US" altLang="en-US" smtClean="0"/>
              <a:t>Common application deployment problems</a:t>
            </a:r>
          </a:p>
        </p:txBody>
      </p:sp>
      <p:pic>
        <p:nvPicPr>
          <p:cNvPr id="140290" name="Picture 2" descr="C:\Users\rjcuddy\AppData\Local\Microsoft\Windows\Temporary Internet Files\Content.IE5\BIPYE79O\MP900424394[1].jpg"/>
          <p:cNvPicPr>
            <a:picLocks noGrp="1" noChangeAspect="1" noChangeArrowheads="1"/>
          </p:cNvPicPr>
          <p:nvPr>
            <p:ph idx="4294967295"/>
          </p:nvPr>
        </p:nvPicPr>
        <p:blipFill>
          <a:blip r:embed="rId8">
            <a:extLst>
              <a:ext uri="{28A0092B-C50C-407E-A947-70E740481C1C}">
                <a14:useLocalDpi xmlns:a14="http://schemas.microsoft.com/office/drawing/2010/main" val="0"/>
              </a:ext>
            </a:extLst>
          </a:blip>
          <a:srcRect/>
          <a:stretch>
            <a:fillRect/>
          </a:stretch>
        </p:blipFill>
        <p:spPr>
          <a:xfrm rot="19751296">
            <a:off x="709613" y="1447800"/>
            <a:ext cx="1516062" cy="1335088"/>
          </a:xfrm>
        </p:spPr>
      </p:pic>
      <p:sp>
        <p:nvSpPr>
          <p:cNvPr id="5" name="TextBox 4"/>
          <p:cNvSpPr txBox="1">
            <a:spLocks noChangeArrowheads="1"/>
          </p:cNvSpPr>
          <p:nvPr/>
        </p:nvSpPr>
        <p:spPr bwMode="auto">
          <a:xfrm rot="-1848704">
            <a:off x="601663" y="2662238"/>
            <a:ext cx="25368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a:ea typeface="MS PGothic" pitchFamily="34" charset="-128"/>
              </a:rPr>
              <a:t>Manual handoffs</a:t>
            </a:r>
          </a:p>
        </p:txBody>
      </p:sp>
      <p:sp>
        <p:nvSpPr>
          <p:cNvPr id="8" name="TextBox 7"/>
          <p:cNvSpPr txBox="1">
            <a:spLocks noChangeArrowheads="1"/>
          </p:cNvSpPr>
          <p:nvPr/>
        </p:nvSpPr>
        <p:spPr bwMode="auto">
          <a:xfrm rot="2003860">
            <a:off x="6237288" y="2460625"/>
            <a:ext cx="2284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a:ea typeface="MS PGothic" pitchFamily="34" charset="-128"/>
              </a:rPr>
              <a:t>Costly delays</a:t>
            </a:r>
          </a:p>
        </p:txBody>
      </p:sp>
      <p:pic>
        <p:nvPicPr>
          <p:cNvPr id="9" name="Picture 6" descr="http://cdn2.elitedaily.com/elite/wp-content/uploads/2012/12/construction-fail-elite-daily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58546">
            <a:off x="477838" y="4795838"/>
            <a:ext cx="1893887"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rot="1199582">
            <a:off x="549275" y="4270375"/>
            <a:ext cx="25257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a:ea typeface="MS PGothic" pitchFamily="34" charset="-128"/>
              </a:rPr>
              <a:t>Disconnected </a:t>
            </a:r>
          </a:p>
          <a:p>
            <a:pPr eaLnBrk="1" hangingPunct="1"/>
            <a:r>
              <a:rPr lang="en-US" altLang="en-US" sz="1800">
                <a:ea typeface="MS PGothic" pitchFamily="34" charset="-128"/>
              </a:rPr>
              <a:t>environments</a:t>
            </a:r>
          </a:p>
        </p:txBody>
      </p:sp>
      <p:pic>
        <p:nvPicPr>
          <p:cNvPr id="140292" name="Picture 4" descr="http://warriorfitness.org/wp-content/uploads/2012/05/confused.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511844">
            <a:off x="6334125" y="4535488"/>
            <a:ext cx="2667000"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p:nvSpPr>
        <p:spPr bwMode="auto">
          <a:xfrm rot="-1555513">
            <a:off x="5853113" y="3997325"/>
            <a:ext cx="2613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a:ea typeface="MS PGothic" pitchFamily="34" charset="-128"/>
              </a:rPr>
              <a:t>Lack of repeatable processes</a:t>
            </a:r>
          </a:p>
        </p:txBody>
      </p:sp>
      <p:sp>
        <p:nvSpPr>
          <p:cNvPr id="20" name="Cloud Callout 19"/>
          <p:cNvSpPr/>
          <p:nvPr/>
        </p:nvSpPr>
        <p:spPr bwMode="auto">
          <a:xfrm>
            <a:off x="6400800" y="990600"/>
            <a:ext cx="2514600" cy="2286000"/>
          </a:xfrm>
          <a:prstGeom prst="cloudCallout">
            <a:avLst>
              <a:gd name="adj1" fmla="val -119178"/>
              <a:gd name="adj2" fmla="val 2861"/>
            </a:avLst>
          </a:prstGeom>
          <a:noFill/>
          <a:ln w="9525" cap="flat" cmpd="sng" algn="ctr">
            <a:solidFill>
              <a:schemeClr val="accent1">
                <a:lumMod val="75000"/>
              </a:schemeClr>
            </a:solidFill>
            <a:prstDash val="solid"/>
            <a:round/>
            <a:headEnd type="none" w="med" len="med"/>
            <a:tailEnd type="none" w="med" len="med"/>
          </a:ln>
          <a:effectLst/>
          <a:extLst/>
        </p:spPr>
        <p:txBody>
          <a:bodyPr wrap="none" anchor="ctr"/>
          <a:lstStyle/>
          <a:p>
            <a:pPr marL="400050" indent="-400050" eaLnBrk="0" hangingPunct="0">
              <a:defRPr/>
            </a:pPr>
            <a:endParaRPr lang="en-US" sz="1200" b="0">
              <a:ea typeface="MS PGothic" pitchFamily="34" charset="-128"/>
              <a:cs typeface="+mn-cs"/>
            </a:endParaRPr>
          </a:p>
        </p:txBody>
      </p:sp>
      <p:sp>
        <p:nvSpPr>
          <p:cNvPr id="28" name="Cloud Callout 27"/>
          <p:cNvSpPr/>
          <p:nvPr/>
        </p:nvSpPr>
        <p:spPr bwMode="auto">
          <a:xfrm>
            <a:off x="-19050" y="3810000"/>
            <a:ext cx="3219450" cy="2819400"/>
          </a:xfrm>
          <a:prstGeom prst="cloudCallout">
            <a:avLst>
              <a:gd name="adj1" fmla="val 62341"/>
              <a:gd name="adj2" fmla="val -101281"/>
            </a:avLst>
          </a:prstGeom>
          <a:noFill/>
          <a:ln w="9525" cap="flat" cmpd="sng" algn="ctr">
            <a:solidFill>
              <a:schemeClr val="accent1">
                <a:lumMod val="75000"/>
              </a:schemeClr>
            </a:solidFill>
            <a:prstDash val="solid"/>
            <a:round/>
            <a:headEnd type="none" w="med" len="med"/>
            <a:tailEnd type="none" w="med" len="med"/>
          </a:ln>
          <a:effectLst/>
          <a:extLst/>
        </p:spPr>
        <p:txBody>
          <a:bodyPr wrap="none" anchor="ctr"/>
          <a:lstStyle/>
          <a:p>
            <a:pPr marL="400050" indent="-400050" eaLnBrk="0" hangingPunct="0">
              <a:defRPr/>
            </a:pPr>
            <a:endParaRPr lang="en-US" sz="1200" b="0">
              <a:ea typeface="MS PGothic" pitchFamily="34" charset="-128"/>
              <a:cs typeface="+mn-cs"/>
            </a:endParaRPr>
          </a:p>
        </p:txBody>
      </p:sp>
      <p:sp>
        <p:nvSpPr>
          <p:cNvPr id="29" name="Cloud Callout 28"/>
          <p:cNvSpPr/>
          <p:nvPr/>
        </p:nvSpPr>
        <p:spPr bwMode="auto">
          <a:xfrm>
            <a:off x="5440363" y="3505200"/>
            <a:ext cx="3627437" cy="3200400"/>
          </a:xfrm>
          <a:prstGeom prst="cloudCallout">
            <a:avLst>
              <a:gd name="adj1" fmla="val -71291"/>
              <a:gd name="adj2" fmla="val -91365"/>
            </a:avLst>
          </a:prstGeom>
          <a:noFill/>
          <a:ln w="9525" cap="flat" cmpd="sng" algn="ctr">
            <a:solidFill>
              <a:schemeClr val="accent1">
                <a:lumMod val="75000"/>
              </a:schemeClr>
            </a:solidFill>
            <a:prstDash val="solid"/>
            <a:round/>
            <a:headEnd type="none" w="med" len="med"/>
            <a:tailEnd type="none" w="med" len="med"/>
          </a:ln>
          <a:effectLst/>
          <a:extLst/>
        </p:spPr>
        <p:txBody>
          <a:bodyPr wrap="none" anchor="ctr"/>
          <a:lstStyle/>
          <a:p>
            <a:pPr marL="400050" indent="-400050" eaLnBrk="0" hangingPunct="0">
              <a:defRPr/>
            </a:pPr>
            <a:endParaRPr lang="en-US" sz="1200" b="0">
              <a:ea typeface="MS PGothic" pitchFamily="34" charset="-128"/>
              <a:cs typeface="+mn-cs"/>
            </a:endParaRPr>
          </a:p>
        </p:txBody>
      </p:sp>
      <p:sp>
        <p:nvSpPr>
          <p:cNvPr id="30" name="Cloud Callout 29"/>
          <p:cNvSpPr/>
          <p:nvPr/>
        </p:nvSpPr>
        <p:spPr bwMode="auto">
          <a:xfrm>
            <a:off x="76200" y="939800"/>
            <a:ext cx="2819400" cy="2751138"/>
          </a:xfrm>
          <a:prstGeom prst="cloudCallout">
            <a:avLst>
              <a:gd name="adj1" fmla="val 83512"/>
              <a:gd name="adj2" fmla="val -6822"/>
            </a:avLst>
          </a:prstGeom>
          <a:noFill/>
          <a:ln w="9525" cap="flat" cmpd="sng" algn="ctr">
            <a:solidFill>
              <a:schemeClr val="accent1">
                <a:lumMod val="75000"/>
              </a:schemeClr>
            </a:solidFill>
            <a:prstDash val="solid"/>
            <a:round/>
            <a:headEnd type="none" w="med" len="med"/>
            <a:tailEnd type="none" w="med" len="med"/>
          </a:ln>
          <a:effectLst/>
          <a:extLst/>
        </p:spPr>
        <p:txBody>
          <a:bodyPr wrap="none" anchor="ctr"/>
          <a:lstStyle/>
          <a:p>
            <a:pPr marL="400050" indent="-400050" eaLnBrk="0" hangingPunct="0">
              <a:defRPr/>
            </a:pPr>
            <a:endParaRPr lang="en-US" sz="1200" b="0">
              <a:ea typeface="MS PGothic" pitchFamily="34" charset="-128"/>
              <a:cs typeface="+mn-cs"/>
            </a:endParaRPr>
          </a:p>
        </p:txBody>
      </p:sp>
      <p:pic>
        <p:nvPicPr>
          <p:cNvPr id="44049" name="Picture 17" descr="C:\Users\rjcuddy\AppData\Local\Microsoft\Windows\Temporary Internet Files\Content.IE5\C87Q1D10\MP900423687[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36888">
            <a:off x="7162800" y="1401763"/>
            <a:ext cx="122237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withEffect">
                                  <p:stCondLst>
                                    <p:cond delay="0"/>
                                  </p:stCondLst>
                                  <p:childTnLst>
                                    <p:set>
                                      <p:cBhvr>
                                        <p:cTn id="6" dur="1" fill="hold">
                                          <p:stCondLst>
                                            <p:cond delay="0"/>
                                          </p:stCondLst>
                                        </p:cTn>
                                        <p:tgtEl>
                                          <p:spTgt spid="140297"/>
                                        </p:tgtEl>
                                        <p:attrNameLst>
                                          <p:attrName>style.visibility</p:attrName>
                                        </p:attrNameLst>
                                      </p:cBhvr>
                                      <p:to>
                                        <p:strVal val="visible"/>
                                      </p:to>
                                    </p:set>
                                    <p:animEffect transition="in" filter="barn(inVertical)">
                                      <p:cBhvr>
                                        <p:cTn id="7" dur="500"/>
                                        <p:tgtEl>
                                          <p:spTgt spid="1402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0290"/>
                                        </p:tgtEl>
                                        <p:attrNameLst>
                                          <p:attrName>style.visibility</p:attrName>
                                        </p:attrNameLst>
                                      </p:cBhvr>
                                      <p:to>
                                        <p:strVal val="visible"/>
                                      </p:to>
                                    </p:set>
                                    <p:animEffect transition="in" filter="fade">
                                      <p:cBhvr>
                                        <p:cTn id="22" dur="1000"/>
                                        <p:tgtEl>
                                          <p:spTgt spid="140290"/>
                                        </p:tgtEl>
                                      </p:cBhvr>
                                    </p:animEffect>
                                    <p:anim calcmode="lin" valueType="num">
                                      <p:cBhvr>
                                        <p:cTn id="23" dur="1000" fill="hold"/>
                                        <p:tgtEl>
                                          <p:spTgt spid="140290"/>
                                        </p:tgtEl>
                                        <p:attrNameLst>
                                          <p:attrName>ppt_x</p:attrName>
                                        </p:attrNameLst>
                                      </p:cBhvr>
                                      <p:tavLst>
                                        <p:tav tm="0">
                                          <p:val>
                                            <p:strVal val="#ppt_x"/>
                                          </p:val>
                                        </p:tav>
                                        <p:tav tm="100000">
                                          <p:val>
                                            <p:strVal val="#ppt_x"/>
                                          </p:val>
                                        </p:tav>
                                      </p:tavLst>
                                    </p:anim>
                                    <p:anim calcmode="lin" valueType="num">
                                      <p:cBhvr>
                                        <p:cTn id="24" dur="1000" fill="hold"/>
                                        <p:tgtEl>
                                          <p:spTgt spid="140290"/>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3" name="MS900388503[1].wav"/>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4" name="MS900388497[1].wav"/>
                                        </p:tgtEl>
                                      </p:cMediaNode>
                                    </p:audio>
                                  </p:sub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4049"/>
                                        </p:tgtEl>
                                        <p:attrNameLst>
                                          <p:attrName>style.visibility</p:attrName>
                                        </p:attrNameLst>
                                      </p:cBhvr>
                                      <p:to>
                                        <p:strVal val="visible"/>
                                      </p:to>
                                    </p:set>
                                    <p:animEffect transition="in" filter="fade">
                                      <p:cBhvr>
                                        <p:cTn id="56" dur="1000"/>
                                        <p:tgtEl>
                                          <p:spTgt spid="44049"/>
                                        </p:tgtEl>
                                      </p:cBhvr>
                                    </p:animEffect>
                                    <p:anim calcmode="lin" valueType="num">
                                      <p:cBhvr>
                                        <p:cTn id="57" dur="1000" fill="hold"/>
                                        <p:tgtEl>
                                          <p:spTgt spid="44049"/>
                                        </p:tgtEl>
                                        <p:attrNameLst>
                                          <p:attrName>ppt_x</p:attrName>
                                        </p:attrNameLst>
                                      </p:cBhvr>
                                      <p:tavLst>
                                        <p:tav tm="0">
                                          <p:val>
                                            <p:strVal val="#ppt_x"/>
                                          </p:val>
                                        </p:tav>
                                        <p:tav tm="100000">
                                          <p:val>
                                            <p:strVal val="#ppt_x"/>
                                          </p:val>
                                        </p:tav>
                                      </p:tavLst>
                                    </p:anim>
                                    <p:anim calcmode="lin" valueType="num">
                                      <p:cBhvr>
                                        <p:cTn id="58" dur="1000" fill="hold"/>
                                        <p:tgtEl>
                                          <p:spTgt spid="44049"/>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4"/>
                                            </p:cond>
                                          </p:stCondLst>
                                          <p:endCondLst>
                                            <p:cond evt="onStopAudio" delay="0">
                                              <p:tgtEl>
                                                <p:sldTgt/>
                                              </p:tgtEl>
                                            </p:cond>
                                          </p:endCondLst>
                                        </p:cTn>
                                        <p:tgtEl>
                                          <p:sndTgt r:embed="rId5" name="MS900070512[1].wav"/>
                                        </p:tgtEl>
                                      </p:cMediaNode>
                                    </p:audio>
                                  </p:sub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0"/>
                                        <p:tgtEl>
                                          <p:spTgt spid="29"/>
                                        </p:tgtEl>
                                      </p:cBhvr>
                                    </p:animEffect>
                                    <p:anim calcmode="lin" valueType="num">
                                      <p:cBhvr>
                                        <p:cTn id="64" dur="1000" fill="hold"/>
                                        <p:tgtEl>
                                          <p:spTgt spid="29"/>
                                        </p:tgtEl>
                                        <p:attrNameLst>
                                          <p:attrName>ppt_x</p:attrName>
                                        </p:attrNameLst>
                                      </p:cBhvr>
                                      <p:tavLst>
                                        <p:tav tm="0">
                                          <p:val>
                                            <p:strVal val="#ppt_x"/>
                                          </p:val>
                                        </p:tav>
                                        <p:tav tm="100000">
                                          <p:val>
                                            <p:strVal val="#ppt_x"/>
                                          </p:val>
                                        </p:tav>
                                      </p:tavLst>
                                    </p:anim>
                                    <p:anim calcmode="lin" valueType="num">
                                      <p:cBhvr>
                                        <p:cTn id="65" dur="1000" fill="hold"/>
                                        <p:tgtEl>
                                          <p:spTgt spid="2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anim calcmode="lin" valueType="num">
                                      <p:cBhvr>
                                        <p:cTn id="69" dur="1000" fill="hold"/>
                                        <p:tgtEl>
                                          <p:spTgt spid="13"/>
                                        </p:tgtEl>
                                        <p:attrNameLst>
                                          <p:attrName>ppt_x</p:attrName>
                                        </p:attrNameLst>
                                      </p:cBhvr>
                                      <p:tavLst>
                                        <p:tav tm="0">
                                          <p:val>
                                            <p:strVal val="#ppt_x"/>
                                          </p:val>
                                        </p:tav>
                                        <p:tav tm="100000">
                                          <p:val>
                                            <p:strVal val="#ppt_x"/>
                                          </p:val>
                                        </p:tav>
                                      </p:tavLst>
                                    </p:anim>
                                    <p:anim calcmode="lin" valueType="num">
                                      <p:cBhvr>
                                        <p:cTn id="70" dur="1000" fill="hold"/>
                                        <p:tgtEl>
                                          <p:spTgt spid="1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40292"/>
                                        </p:tgtEl>
                                        <p:attrNameLst>
                                          <p:attrName>style.visibility</p:attrName>
                                        </p:attrNameLst>
                                      </p:cBhvr>
                                      <p:to>
                                        <p:strVal val="visible"/>
                                      </p:to>
                                    </p:set>
                                    <p:animEffect transition="in" filter="fade">
                                      <p:cBhvr>
                                        <p:cTn id="73" dur="1000"/>
                                        <p:tgtEl>
                                          <p:spTgt spid="140292"/>
                                        </p:tgtEl>
                                      </p:cBhvr>
                                    </p:animEffect>
                                    <p:anim calcmode="lin" valueType="num">
                                      <p:cBhvr>
                                        <p:cTn id="74" dur="1000" fill="hold"/>
                                        <p:tgtEl>
                                          <p:spTgt spid="140292"/>
                                        </p:tgtEl>
                                        <p:attrNameLst>
                                          <p:attrName>ppt_x</p:attrName>
                                        </p:attrNameLst>
                                      </p:cBhvr>
                                      <p:tavLst>
                                        <p:tav tm="0">
                                          <p:val>
                                            <p:strVal val="#ppt_x"/>
                                          </p:val>
                                        </p:tav>
                                        <p:tav tm="100000">
                                          <p:val>
                                            <p:strVal val="#ppt_x"/>
                                          </p:val>
                                        </p:tav>
                                      </p:tavLst>
                                    </p:anim>
                                    <p:anim calcmode="lin" valueType="num">
                                      <p:cBhvr>
                                        <p:cTn id="75" dur="1000" fill="hold"/>
                                        <p:tgtEl>
                                          <p:spTgt spid="140292"/>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71"/>
                                            </p:cond>
                                          </p:stCondLst>
                                          <p:endCondLst>
                                            <p:cond evt="onStopAudio" delay="0">
                                              <p:tgtEl>
                                                <p:sldTgt/>
                                              </p:tgtEl>
                                            </p:cond>
                                          </p:endCondLst>
                                        </p:cTn>
                                        <p:tgtEl>
                                          <p:sndTgt r:embed="rId6" name="MS900074906[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3" grpId="0"/>
      <p:bldP spid="20" grpId="0" animBg="1"/>
      <p:bldP spid="28" grpId="0" animBg="1"/>
      <p:bldP spid="29"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sz="3200" smtClean="0">
                <a:latin typeface="Arial" pitchFamily="34" charset="0"/>
              </a:rPr>
              <a:t>The UrbanCode Deploy solution</a:t>
            </a:r>
          </a:p>
        </p:txBody>
      </p:sp>
      <p:sp>
        <p:nvSpPr>
          <p:cNvPr id="18435" name="Rectangle 3"/>
          <p:cNvSpPr>
            <a:spLocks noGrp="1" noChangeArrowheads="1"/>
          </p:cNvSpPr>
          <p:nvPr>
            <p:ph type="body" idx="1"/>
          </p:nvPr>
        </p:nvSpPr>
        <p:spPr>
          <a:xfrm>
            <a:off x="185738" y="657225"/>
            <a:ext cx="8958262" cy="5621338"/>
          </a:xfrm>
        </p:spPr>
        <p:txBody>
          <a:bodyPr/>
          <a:lstStyle/>
          <a:p>
            <a:pPr marL="0" indent="0" eaLnBrk="1" hangingPunct="1"/>
            <a:endParaRPr lang="en-US" altLang="en-US" b="1" smtClean="0"/>
          </a:p>
          <a:p>
            <a:pPr marL="0" indent="0" eaLnBrk="1" hangingPunct="1">
              <a:buFont typeface="Wingdings" pitchFamily="2" charset="2"/>
              <a:buChar char="§"/>
            </a:pPr>
            <a:r>
              <a:rPr lang="en-US" altLang="en-US" smtClean="0"/>
              <a:t> Automated, consistent deployments and application rollbacks</a:t>
            </a:r>
          </a:p>
          <a:p>
            <a:pPr marL="0" indent="0" eaLnBrk="1" hangingPunct="1">
              <a:buFont typeface="Wingdings" pitchFamily="2" charset="2"/>
              <a:buChar char="§"/>
            </a:pPr>
            <a:r>
              <a:rPr lang="en-US" altLang="en-US" smtClean="0"/>
              <a:t> Orchestration of changes on servers and tiers </a:t>
            </a:r>
          </a:p>
          <a:p>
            <a:pPr marL="0" indent="0" eaLnBrk="1" hangingPunct="1">
              <a:buFont typeface="Wingdings" pitchFamily="2" charset="2"/>
              <a:buChar char="§"/>
            </a:pPr>
            <a:r>
              <a:rPr lang="en-US" altLang="en-US" smtClean="0"/>
              <a:t> Configuration and security differences between environments </a:t>
            </a:r>
          </a:p>
          <a:p>
            <a:pPr marL="0" indent="0" eaLnBrk="1" hangingPunct="1">
              <a:buFont typeface="Wingdings" pitchFamily="2" charset="2"/>
              <a:buChar char="§"/>
            </a:pPr>
            <a:r>
              <a:rPr lang="en-US" altLang="en-US" smtClean="0"/>
              <a:t> Clear visibility: What is deployed where and who changed what </a:t>
            </a:r>
          </a:p>
          <a:p>
            <a:pPr marL="0" indent="0" eaLnBrk="1" hangingPunct="1">
              <a:buFont typeface="Wingdings" pitchFamily="2" charset="2"/>
              <a:buChar char="§"/>
            </a:pPr>
            <a:r>
              <a:rPr lang="en-US" altLang="en-US" smtClean="0"/>
              <a:t> Integration with middleware, provisioning, and service virtualization </a:t>
            </a:r>
          </a:p>
          <a:p>
            <a:pPr marL="0" indent="0" eaLnBrk="1" hangingPunct="1"/>
            <a:endParaRPr lang="en-US" altLang="en-US"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AutoShape 39"/>
          <p:cNvSpPr>
            <a:spLocks noChangeArrowheads="1"/>
          </p:cNvSpPr>
          <p:nvPr/>
        </p:nvSpPr>
        <p:spPr bwMode="auto">
          <a:xfrm>
            <a:off x="896938" y="2550543"/>
            <a:ext cx="1835150" cy="993775"/>
          </a:xfrm>
          <a:prstGeom prst="roundRect">
            <a:avLst>
              <a:gd name="adj" fmla="val 10847"/>
            </a:avLst>
          </a:prstGeom>
          <a:solidFill>
            <a:srgbClr val="8CC63F"/>
          </a:solidFill>
          <a:ln>
            <a:noFill/>
          </a:ln>
          <a:effectLst>
            <a:outerShdw blurRad="50800" dist="38100" dir="5400000" algn="t" rotWithShape="0">
              <a:prstClr val="black">
                <a:alpha val="40000"/>
              </a:prstClr>
            </a:outerShdw>
          </a:effectLst>
          <a:extLst/>
        </p:spPr>
        <p:txBody>
          <a:bodyPr lIns="0" rIns="0" anchor="ctr"/>
          <a:lstStyle/>
          <a:p>
            <a:pPr defTabSz="457200" fontAlgn="auto">
              <a:spcBef>
                <a:spcPts val="0"/>
              </a:spcBef>
              <a:spcAft>
                <a:spcPts val="0"/>
              </a:spcAft>
              <a:defRPr/>
            </a:pPr>
            <a:r>
              <a:rPr lang="en-US" sz="1400" dirty="0">
                <a:solidFill>
                  <a:srgbClr val="FFFFFF"/>
                </a:solidFill>
                <a:latin typeface="+mn-lt"/>
                <a:ea typeface="MS PGothic" charset="0"/>
                <a:cs typeface="MS PGothic" charset="0"/>
              </a:rPr>
              <a:t> Accelerate</a:t>
            </a:r>
            <a:br>
              <a:rPr lang="en-US" sz="1400" dirty="0">
                <a:solidFill>
                  <a:srgbClr val="FFFFFF"/>
                </a:solidFill>
                <a:latin typeface="+mn-lt"/>
                <a:ea typeface="MS PGothic" charset="0"/>
                <a:cs typeface="MS PGothic" charset="0"/>
              </a:rPr>
            </a:br>
            <a:r>
              <a:rPr lang="en-US" sz="1400" dirty="0">
                <a:solidFill>
                  <a:srgbClr val="FFFFFF"/>
                </a:solidFill>
                <a:latin typeface="+mn-lt"/>
                <a:ea typeface="MS PGothic" charset="0"/>
                <a:cs typeface="MS PGothic" charset="0"/>
              </a:rPr>
              <a:t>software delivery</a:t>
            </a:r>
          </a:p>
        </p:txBody>
      </p:sp>
      <p:sp>
        <p:nvSpPr>
          <p:cNvPr id="18437" name="AutoShape 39"/>
          <p:cNvSpPr>
            <a:spLocks noChangeArrowheads="1"/>
          </p:cNvSpPr>
          <p:nvPr/>
        </p:nvSpPr>
        <p:spPr bwMode="auto">
          <a:xfrm>
            <a:off x="896938" y="3668143"/>
            <a:ext cx="1835150" cy="993775"/>
          </a:xfrm>
          <a:prstGeom prst="roundRect">
            <a:avLst>
              <a:gd name="adj" fmla="val 10847"/>
            </a:avLst>
          </a:prstGeom>
          <a:solidFill>
            <a:srgbClr val="8CC63F"/>
          </a:solidFill>
          <a:ln>
            <a:noFill/>
          </a:ln>
          <a:effectLst>
            <a:outerShdw blurRad="50800" dist="38100" dir="5400000" algn="t" rotWithShape="0">
              <a:prstClr val="black">
                <a:alpha val="40000"/>
              </a:prstClr>
            </a:outerShdw>
          </a:effectLst>
          <a:extLst/>
        </p:spPr>
        <p:txBody>
          <a:bodyPr lIns="0" rIns="0" anchor="ctr"/>
          <a:lstStyle/>
          <a:p>
            <a:pPr defTabSz="457200" fontAlgn="auto">
              <a:spcBef>
                <a:spcPts val="0"/>
              </a:spcBef>
              <a:spcAft>
                <a:spcPts val="0"/>
              </a:spcAft>
              <a:defRPr/>
            </a:pPr>
            <a:r>
              <a:rPr lang="en-US" sz="1400" dirty="0">
                <a:solidFill>
                  <a:srgbClr val="FFFFFF"/>
                </a:solidFill>
                <a:latin typeface="+mn-lt"/>
                <a:ea typeface="MS PGothic" charset="0"/>
                <a:cs typeface="MS PGothic" charset="0"/>
              </a:rPr>
              <a:t>Balance speed, cost, quality, and risk</a:t>
            </a:r>
          </a:p>
        </p:txBody>
      </p:sp>
      <p:sp>
        <p:nvSpPr>
          <p:cNvPr id="18438" name="AutoShape 39"/>
          <p:cNvSpPr>
            <a:spLocks noChangeArrowheads="1"/>
          </p:cNvSpPr>
          <p:nvPr/>
        </p:nvSpPr>
        <p:spPr bwMode="auto">
          <a:xfrm>
            <a:off x="896938" y="4801618"/>
            <a:ext cx="1835150" cy="995362"/>
          </a:xfrm>
          <a:prstGeom prst="roundRect">
            <a:avLst>
              <a:gd name="adj" fmla="val 10847"/>
            </a:avLst>
          </a:prstGeom>
          <a:solidFill>
            <a:srgbClr val="8CC63F"/>
          </a:solidFill>
          <a:ln>
            <a:noFill/>
          </a:ln>
          <a:effectLst>
            <a:outerShdw blurRad="50800" dist="38100" dir="5400000" algn="t" rotWithShape="0">
              <a:prstClr val="black">
                <a:alpha val="40000"/>
              </a:prstClr>
            </a:outerShdw>
          </a:effectLst>
          <a:extLst/>
        </p:spPr>
        <p:txBody>
          <a:bodyPr lIns="0" rIns="0" anchor="ctr"/>
          <a:lstStyle/>
          <a:p>
            <a:pPr defTabSz="457200" fontAlgn="auto">
              <a:spcBef>
                <a:spcPts val="0"/>
              </a:spcBef>
              <a:spcAft>
                <a:spcPts val="0"/>
              </a:spcAft>
              <a:defRPr/>
            </a:pPr>
            <a:r>
              <a:rPr lang="en-US" sz="1400" dirty="0">
                <a:solidFill>
                  <a:srgbClr val="FFFFFF"/>
                </a:solidFill>
                <a:latin typeface="+mn-lt"/>
                <a:ea typeface="MS PGothic" charset="0"/>
                <a:cs typeface="MS PGothic" charset="0"/>
              </a:rPr>
              <a:t>Reduce time to customer feedback</a:t>
            </a:r>
          </a:p>
        </p:txBody>
      </p:sp>
      <p:sp>
        <p:nvSpPr>
          <p:cNvPr id="49" name="Rounded Rectangle 48"/>
          <p:cNvSpPr/>
          <p:nvPr/>
        </p:nvSpPr>
        <p:spPr>
          <a:xfrm>
            <a:off x="1681163" y="1706558"/>
            <a:ext cx="1722437" cy="234950"/>
          </a:xfrm>
          <a:prstGeom prst="roundRect">
            <a:avLst/>
          </a:prstGeom>
          <a:solidFill>
            <a:srgbClr val="85BC1F">
              <a:alpha val="64000"/>
            </a:srgbClr>
          </a:solidFill>
        </p:spPr>
        <p:style>
          <a:lnRef idx="1">
            <a:schemeClr val="accent1"/>
          </a:lnRef>
          <a:fillRef idx="3">
            <a:schemeClr val="accent1"/>
          </a:fillRef>
          <a:effectRef idx="2">
            <a:schemeClr val="accent1"/>
          </a:effectRef>
          <a:fontRef idx="minor">
            <a:schemeClr val="lt1"/>
          </a:fontRef>
        </p:style>
        <p:txBody>
          <a:bodyPr anchor="ctr"/>
          <a:lstStyle/>
          <a:p>
            <a:pPr defTabSz="457200" fontAlgn="auto">
              <a:spcBef>
                <a:spcPts val="0"/>
              </a:spcBef>
              <a:spcAft>
                <a:spcPts val="0"/>
              </a:spcAft>
              <a:defRPr/>
            </a:pPr>
            <a:r>
              <a:rPr lang="en-US" sz="1400" b="0" dirty="0"/>
              <a:t>People</a:t>
            </a:r>
          </a:p>
        </p:txBody>
      </p:sp>
      <p:sp>
        <p:nvSpPr>
          <p:cNvPr id="50" name="Rounded Rectangle 49"/>
          <p:cNvSpPr/>
          <p:nvPr/>
        </p:nvSpPr>
        <p:spPr>
          <a:xfrm>
            <a:off x="3735388" y="1703383"/>
            <a:ext cx="1720850" cy="234950"/>
          </a:xfrm>
          <a:prstGeom prst="roundRect">
            <a:avLst/>
          </a:prstGeom>
          <a:solidFill>
            <a:srgbClr val="217438">
              <a:alpha val="67000"/>
            </a:srgbClr>
          </a:solidFill>
        </p:spPr>
        <p:style>
          <a:lnRef idx="1">
            <a:schemeClr val="accent1"/>
          </a:lnRef>
          <a:fillRef idx="3">
            <a:schemeClr val="accent1"/>
          </a:fillRef>
          <a:effectRef idx="2">
            <a:schemeClr val="accent1"/>
          </a:effectRef>
          <a:fontRef idx="minor">
            <a:schemeClr val="lt1"/>
          </a:fontRef>
        </p:style>
        <p:txBody>
          <a:bodyPr anchor="ctr"/>
          <a:lstStyle/>
          <a:p>
            <a:pPr defTabSz="457200" fontAlgn="auto">
              <a:spcBef>
                <a:spcPts val="0"/>
              </a:spcBef>
              <a:spcAft>
                <a:spcPts val="0"/>
              </a:spcAft>
              <a:defRPr/>
            </a:pPr>
            <a:r>
              <a:rPr lang="en-US" sz="1400" b="0" dirty="0"/>
              <a:t>Process</a:t>
            </a:r>
          </a:p>
        </p:txBody>
      </p:sp>
      <p:sp>
        <p:nvSpPr>
          <p:cNvPr id="51" name="Rounded Rectangle 50"/>
          <p:cNvSpPr/>
          <p:nvPr/>
        </p:nvSpPr>
        <p:spPr>
          <a:xfrm>
            <a:off x="5815013" y="1701795"/>
            <a:ext cx="1722437" cy="234950"/>
          </a:xfrm>
          <a:prstGeom prst="roundRect">
            <a:avLst/>
          </a:prstGeom>
          <a:solidFill>
            <a:srgbClr val="204988">
              <a:alpha val="65000"/>
            </a:srgbClr>
          </a:solidFill>
        </p:spPr>
        <p:style>
          <a:lnRef idx="1">
            <a:schemeClr val="accent1"/>
          </a:lnRef>
          <a:fillRef idx="3">
            <a:schemeClr val="accent1"/>
          </a:fillRef>
          <a:effectRef idx="2">
            <a:schemeClr val="accent1"/>
          </a:effectRef>
          <a:fontRef idx="minor">
            <a:schemeClr val="lt1"/>
          </a:fontRef>
        </p:style>
        <p:txBody>
          <a:bodyPr anchor="ctr"/>
          <a:lstStyle/>
          <a:p>
            <a:pPr defTabSz="457200" fontAlgn="auto">
              <a:spcBef>
                <a:spcPts val="0"/>
              </a:spcBef>
              <a:spcAft>
                <a:spcPts val="0"/>
              </a:spcAft>
              <a:defRPr/>
            </a:pPr>
            <a:r>
              <a:rPr lang="en-US" sz="1400" b="0" dirty="0"/>
              <a:t>Technology</a:t>
            </a:r>
          </a:p>
        </p:txBody>
      </p:sp>
      <p:grpSp>
        <p:nvGrpSpPr>
          <p:cNvPr id="19464" name="Group 51"/>
          <p:cNvGrpSpPr>
            <a:grpSpLocks/>
          </p:cNvGrpSpPr>
          <p:nvPr/>
        </p:nvGrpSpPr>
        <p:grpSpPr bwMode="auto">
          <a:xfrm>
            <a:off x="3505200" y="2164970"/>
            <a:ext cx="4537075" cy="4065588"/>
            <a:chOff x="2957829" y="1604307"/>
            <a:chExt cx="4537015" cy="4066694"/>
          </a:xfrm>
        </p:grpSpPr>
        <p:pic>
          <p:nvPicPr>
            <p:cNvPr id="19469" name="Picture 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650" y="1710670"/>
              <a:ext cx="4363855" cy="387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p:cNvSpPr txBox="1"/>
            <p:nvPr/>
          </p:nvSpPr>
          <p:spPr>
            <a:xfrm>
              <a:off x="4453234" y="1604307"/>
              <a:ext cx="1752577" cy="304883"/>
            </a:xfrm>
            <a:prstGeom prst="rect">
              <a:avLst/>
            </a:prstGeom>
            <a:solidFill>
              <a:srgbClr val="FFFFFF"/>
            </a:solidFill>
          </p:spPr>
          <p:txBody>
            <a:bodyPr>
              <a:spAutoFit/>
            </a:bodyPr>
            <a:lstStyle/>
            <a:p>
              <a:pPr defTabSz="457200" fontAlgn="auto">
                <a:spcBef>
                  <a:spcPts val="0"/>
                </a:spcBef>
                <a:spcAft>
                  <a:spcPts val="0"/>
                </a:spcAft>
                <a:defRPr/>
              </a:pPr>
              <a:r>
                <a:rPr lang="en-US" sz="1400" dirty="0">
                  <a:solidFill>
                    <a:schemeClr val="accent6">
                      <a:lumMod val="75000"/>
                    </a:schemeClr>
                  </a:solidFill>
                  <a:latin typeface="Bell MT"/>
                  <a:ea typeface="ＭＳ Ｐゴシック" charset="0"/>
                  <a:cs typeface="Bell MT"/>
                </a:rPr>
                <a:t>Develop/Test</a:t>
              </a:r>
            </a:p>
          </p:txBody>
        </p:sp>
        <p:sp>
          <p:nvSpPr>
            <p:cNvPr id="19471" name="TextBox 54"/>
            <p:cNvSpPr txBox="1">
              <a:spLocks noChangeArrowheads="1"/>
            </p:cNvSpPr>
            <p:nvPr/>
          </p:nvSpPr>
          <p:spPr bwMode="auto">
            <a:xfrm>
              <a:off x="6728092" y="4221219"/>
              <a:ext cx="766752" cy="45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1200">
                  <a:solidFill>
                    <a:srgbClr val="007794"/>
                  </a:solidFill>
                  <a:latin typeface="Bell MT" pitchFamily="18" charset="0"/>
                  <a:ea typeface="MS PGothic" pitchFamily="34" charset="-128"/>
                  <a:cs typeface="Bell MT" pitchFamily="18" charset="0"/>
                </a:rPr>
                <a:t>Deploy</a:t>
              </a:r>
            </a:p>
            <a:p>
              <a:pPr algn="l" eaLnBrk="1" hangingPunct="1"/>
              <a:endParaRPr lang="en-US" altLang="en-US" sz="1200">
                <a:solidFill>
                  <a:srgbClr val="007794"/>
                </a:solidFill>
                <a:latin typeface="Bell MT" pitchFamily="18" charset="0"/>
                <a:ea typeface="MS PGothic" pitchFamily="34" charset="-128"/>
                <a:cs typeface="Bell MT" pitchFamily="18" charset="0"/>
              </a:endParaRPr>
            </a:p>
          </p:txBody>
        </p:sp>
        <p:sp>
          <p:nvSpPr>
            <p:cNvPr id="56" name="TextBox 55"/>
            <p:cNvSpPr txBox="1"/>
            <p:nvPr/>
          </p:nvSpPr>
          <p:spPr>
            <a:xfrm>
              <a:off x="4631032" y="5366118"/>
              <a:ext cx="1427144" cy="304883"/>
            </a:xfrm>
            <a:prstGeom prst="rect">
              <a:avLst/>
            </a:prstGeom>
            <a:solidFill>
              <a:srgbClr val="FFFFFF"/>
            </a:solidFill>
          </p:spPr>
          <p:txBody>
            <a:bodyPr>
              <a:spAutoFit/>
            </a:bodyPr>
            <a:lstStyle/>
            <a:p>
              <a:pPr defTabSz="457200" fontAlgn="auto">
                <a:spcBef>
                  <a:spcPts val="0"/>
                </a:spcBef>
                <a:spcAft>
                  <a:spcPts val="0"/>
                </a:spcAft>
                <a:defRPr/>
              </a:pPr>
              <a:r>
                <a:rPr lang="en-US" sz="1400" dirty="0">
                  <a:solidFill>
                    <a:schemeClr val="accent6">
                      <a:lumMod val="75000"/>
                    </a:schemeClr>
                  </a:solidFill>
                  <a:latin typeface="Bell MT"/>
                  <a:ea typeface="ＭＳ Ｐゴシック" charset="0"/>
                  <a:cs typeface="Bell MT"/>
                </a:rPr>
                <a:t>Operate</a:t>
              </a:r>
            </a:p>
          </p:txBody>
        </p:sp>
        <p:sp>
          <p:nvSpPr>
            <p:cNvPr id="57" name="TextBox 56"/>
            <p:cNvSpPr txBox="1"/>
            <p:nvPr/>
          </p:nvSpPr>
          <p:spPr>
            <a:xfrm>
              <a:off x="2957829" y="4146586"/>
              <a:ext cx="727065" cy="517666"/>
            </a:xfrm>
            <a:prstGeom prst="rect">
              <a:avLst/>
            </a:prstGeom>
            <a:solidFill>
              <a:srgbClr val="FFFFFF"/>
            </a:solidFill>
          </p:spPr>
          <p:txBody>
            <a:bodyPr>
              <a:spAutoFit/>
            </a:bodyPr>
            <a:lstStyle/>
            <a:p>
              <a:pPr algn="l" defTabSz="457200" fontAlgn="auto">
                <a:spcBef>
                  <a:spcPts val="0"/>
                </a:spcBef>
                <a:spcAft>
                  <a:spcPts val="0"/>
                </a:spcAft>
                <a:defRPr/>
              </a:pPr>
              <a:r>
                <a:rPr lang="en-US" sz="1400" dirty="0">
                  <a:solidFill>
                    <a:schemeClr val="accent6">
                      <a:lumMod val="75000"/>
                    </a:schemeClr>
                  </a:solidFill>
                  <a:latin typeface="Bell MT"/>
                  <a:ea typeface="ＭＳ Ｐゴシック" charset="0"/>
                  <a:cs typeface="Bell MT"/>
                </a:rPr>
                <a:t>Steer</a:t>
              </a:r>
            </a:p>
            <a:p>
              <a:pPr algn="l" defTabSz="457200" fontAlgn="auto">
                <a:spcBef>
                  <a:spcPts val="0"/>
                </a:spcBef>
                <a:spcAft>
                  <a:spcPts val="0"/>
                </a:spcAft>
                <a:defRPr/>
              </a:pPr>
              <a:endParaRPr lang="en-US" sz="1400" dirty="0">
                <a:solidFill>
                  <a:schemeClr val="accent6">
                    <a:lumMod val="75000"/>
                  </a:schemeClr>
                </a:solidFill>
                <a:latin typeface="Bell MT"/>
                <a:ea typeface="ＭＳ Ｐゴシック" charset="0"/>
                <a:cs typeface="Bell MT"/>
              </a:endParaRPr>
            </a:p>
          </p:txBody>
        </p:sp>
      </p:grpSp>
      <p:sp>
        <p:nvSpPr>
          <p:cNvPr id="19465" name="Title 1"/>
          <p:cNvSpPr>
            <a:spLocks noGrp="1"/>
          </p:cNvSpPr>
          <p:nvPr>
            <p:ph type="title" idx="4294967295"/>
          </p:nvPr>
        </p:nvSpPr>
        <p:spPr/>
        <p:txBody>
          <a:bodyPr lIns="0" tIns="45720" rIns="0" bIns="45720" anchor="t">
            <a:spAutoFit/>
          </a:bodyPr>
          <a:lstStyle/>
          <a:p>
            <a:pPr defTabSz="576263" eaLnBrk="1" hangingPunct="1"/>
            <a:r>
              <a:rPr lang="en-US" altLang="en-US" sz="3200" smtClean="0">
                <a:latin typeface="Arial" pitchFamily="34" charset="0"/>
              </a:rPr>
              <a:t> IBM DevOps architecture</a:t>
            </a:r>
          </a:p>
        </p:txBody>
      </p:sp>
      <p:sp>
        <p:nvSpPr>
          <p:cNvPr id="19466" name="TextBox 2"/>
          <p:cNvSpPr txBox="1">
            <a:spLocks noChangeArrowheads="1"/>
          </p:cNvSpPr>
          <p:nvPr/>
        </p:nvSpPr>
        <p:spPr bwMode="auto">
          <a:xfrm>
            <a:off x="334963" y="789635"/>
            <a:ext cx="8505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2000" b="0" dirty="0">
                <a:solidFill>
                  <a:srgbClr val="595959"/>
                </a:solidFill>
                <a:latin typeface="Calibri" pitchFamily="34" charset="0"/>
              </a:rPr>
              <a:t>Enterprise capability for continuous software delivery that enables clients to seize market opportunities and reduce time for customer feedback.</a:t>
            </a:r>
            <a:endParaRPr lang="en-US" altLang="en-US" sz="2000" b="0" dirty="0">
              <a:latin typeface="Calibri" pitchFamily="34" charset="0"/>
            </a:endParaRPr>
          </a:p>
        </p:txBody>
      </p:sp>
      <p:cxnSp>
        <p:nvCxnSpPr>
          <p:cNvPr id="3" name="Straight Arrow Connector 2"/>
          <p:cNvCxnSpPr/>
          <p:nvPr/>
        </p:nvCxnSpPr>
        <p:spPr>
          <a:xfrm flipH="1">
            <a:off x="7924800" y="4572000"/>
            <a:ext cx="573088" cy="549275"/>
          </a:xfrm>
          <a:prstGeom prst="straightConnector1">
            <a:avLst/>
          </a:prstGeom>
          <a:ln w="69850">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9468" name="Slide Number Placeholder 1"/>
          <p:cNvSpPr txBox="1">
            <a:spLocks noGrp="1"/>
          </p:cNvSpPr>
          <p:nvPr/>
        </p:nvSpPr>
        <p:spPr bwMode="black">
          <a:xfrm>
            <a:off x="268288" y="65373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fld id="{1B485158-4D22-4724-9F47-35713467CD01}" type="slidenum">
              <a:rPr lang="en-US" altLang="en-US" sz="800" b="0"/>
              <a:pPr algn="l" eaLnBrk="1" hangingPunct="1"/>
              <a:t>15</a:t>
            </a:fld>
            <a:endParaRPr lang="en-US" altLang="en-US" sz="800" b="0"/>
          </a:p>
        </p:txBody>
      </p:sp>
      <p:sp>
        <p:nvSpPr>
          <p:cNvPr id="19" name="TextBox 18"/>
          <p:cNvSpPr txBox="1"/>
          <p:nvPr/>
        </p:nvSpPr>
        <p:spPr>
          <a:xfrm>
            <a:off x="635000" y="6075144"/>
            <a:ext cx="6255385" cy="646331"/>
          </a:xfrm>
          <a:prstGeom prst="rect">
            <a:avLst/>
          </a:prstGeom>
          <a:noFill/>
        </p:spPr>
        <p:txBody>
          <a:bodyPr wrap="square" rtlCol="0">
            <a:spAutoFit/>
          </a:bodyPr>
          <a:lstStyle/>
          <a:p>
            <a:pPr algn="l"/>
            <a:r>
              <a:rPr lang="en-US" sz="1200" dirty="0" err="1"/>
              <a:t>DevOps</a:t>
            </a:r>
            <a:r>
              <a:rPr lang="en-US" sz="1200" dirty="0"/>
              <a:t> Practices Self Assessment </a:t>
            </a:r>
            <a:r>
              <a:rPr lang="en-US" sz="1200" dirty="0" smtClean="0"/>
              <a:t>tool.</a:t>
            </a:r>
          </a:p>
          <a:p>
            <a:pPr lvl="1" algn="l"/>
            <a:r>
              <a:rPr lang="en-US" sz="1200" dirty="0" smtClean="0"/>
              <a:t>Blog </a:t>
            </a:r>
            <a:r>
              <a:rPr lang="en-US" sz="1200" dirty="0"/>
              <a:t>that explains the Self Assessment tool:  </a:t>
            </a:r>
            <a:r>
              <a:rPr lang="en-US" sz="1200" dirty="0">
                <a:hlinkClick r:id="rId4"/>
              </a:rPr>
              <a:t>https://ibm.biz/BdRUbh</a:t>
            </a:r>
            <a:endParaRPr lang="en-US" sz="1200" dirty="0"/>
          </a:p>
          <a:p>
            <a:pPr lvl="1" algn="l"/>
            <a:r>
              <a:rPr lang="en-US" sz="1200" dirty="0"/>
              <a:t>Direct link to </a:t>
            </a:r>
            <a:r>
              <a:rPr lang="en-US" sz="1200" dirty="0" smtClean="0"/>
              <a:t>the </a:t>
            </a:r>
            <a:r>
              <a:rPr lang="en-US" sz="1200" dirty="0"/>
              <a:t>tool : </a:t>
            </a:r>
            <a:r>
              <a:rPr lang="en-US" sz="1200" dirty="0">
                <a:hlinkClick r:id="rId5"/>
              </a:rPr>
              <a:t>https://</a:t>
            </a:r>
            <a:r>
              <a:rPr lang="en-US" sz="1200" dirty="0" smtClean="0">
                <a:hlinkClick r:id="rId5"/>
              </a:rPr>
              <a:t>ibm.biz/devops-practices-assessment</a:t>
            </a:r>
            <a:endParaRPr lang="en-US" sz="1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idx="4294967295"/>
          </p:nvPr>
        </p:nvSpPr>
        <p:spPr/>
        <p:txBody>
          <a:bodyPr/>
          <a:lstStyle/>
          <a:p>
            <a:pPr eaLnBrk="1" hangingPunct="1"/>
            <a:r>
              <a:rPr lang="en-US" altLang="en-US" smtClean="0"/>
              <a:t>Urbancode Deploy focus areas in the DevOps process</a:t>
            </a:r>
          </a:p>
        </p:txBody>
      </p:sp>
      <p:pic>
        <p:nvPicPr>
          <p:cNvPr id="21507" name="Picture 10" descr="E2E Full Proces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1322388"/>
            <a:ext cx="7650163" cy="451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idx="4294967295"/>
          </p:nvPr>
        </p:nvSpPr>
        <p:spPr/>
        <p:txBody>
          <a:bodyPr lIns="0" tIns="0" rIns="0" bIns="0" anchor="t"/>
          <a:lstStyle/>
          <a:p>
            <a:pPr eaLnBrk="1" hangingPunct="1"/>
            <a:r>
              <a:rPr lang="en-US" altLang="en-US" sz="3000" smtClean="0"/>
              <a:t>Deployment definition</a:t>
            </a:r>
          </a:p>
        </p:txBody>
      </p:sp>
      <p:sp>
        <p:nvSpPr>
          <p:cNvPr id="22531" name="Content Placeholder 2"/>
          <p:cNvSpPr>
            <a:spLocks noGrp="1"/>
          </p:cNvSpPr>
          <p:nvPr>
            <p:ph idx="4294967295"/>
          </p:nvPr>
        </p:nvSpPr>
        <p:spPr>
          <a:xfrm>
            <a:off x="185738" y="669925"/>
            <a:ext cx="8958262" cy="5621338"/>
          </a:xfrm>
        </p:spPr>
        <p:txBody>
          <a:bodyPr lIns="0" rIns="0"/>
          <a:lstStyle/>
          <a:p>
            <a:pPr marL="0" indent="0" eaLnBrk="1" hangingPunct="1"/>
            <a:r>
              <a:rPr lang="en-US" altLang="en-US" smtClean="0"/>
              <a:t>“Deployment” is the process of completing these actions:</a:t>
            </a:r>
          </a:p>
          <a:p>
            <a:pPr lvl="1" eaLnBrk="1" hangingPunct="1"/>
            <a:r>
              <a:rPr lang="en-US" altLang="en-US" sz="2000" smtClean="0"/>
              <a:t>Selecting component versions from a repository.</a:t>
            </a:r>
          </a:p>
          <a:p>
            <a:pPr lvl="1" eaLnBrk="1" hangingPunct="1"/>
            <a:r>
              <a:rPr lang="en-US" altLang="en-US" sz="2000" smtClean="0"/>
              <a:t>Moving those components to one or more targets, such as a web server.</a:t>
            </a:r>
          </a:p>
          <a:p>
            <a:pPr lvl="1" eaLnBrk="1" hangingPunct="1"/>
            <a:r>
              <a:rPr lang="en-US" altLang="en-US" sz="2000" smtClean="0"/>
              <a:t>Completing the required tasks for bringing those pieces of the application online. </a:t>
            </a:r>
          </a:p>
          <a:p>
            <a:pPr lvl="2" eaLnBrk="1" hangingPunct="1"/>
            <a:r>
              <a:rPr lang="en-US" altLang="en-US" sz="2000" smtClean="0"/>
              <a:t>For example, a deployment might remove the previous version from an application server, install a new version, and then start the new version.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sz="3200" smtClean="0"/>
              <a:t>UrbanCode Deploy</a:t>
            </a:r>
          </a:p>
        </p:txBody>
      </p:sp>
      <p:sp>
        <p:nvSpPr>
          <p:cNvPr id="23555" name="Rectangle 3"/>
          <p:cNvSpPr>
            <a:spLocks noGrp="1" noChangeArrowheads="1"/>
          </p:cNvSpPr>
          <p:nvPr>
            <p:ph type="body" idx="1"/>
          </p:nvPr>
        </p:nvSpPr>
        <p:spPr/>
        <p:txBody>
          <a:bodyPr/>
          <a:lstStyle/>
          <a:p>
            <a:pPr marL="0" indent="0" eaLnBrk="1" hangingPunct="1">
              <a:lnSpc>
                <a:spcPct val="90000"/>
              </a:lnSpc>
            </a:pPr>
            <a:r>
              <a:rPr lang="en-US" altLang="en-US" i="1" smtClean="0"/>
              <a:t>Deployment</a:t>
            </a:r>
            <a:r>
              <a:rPr lang="en-US" altLang="en-US" smtClean="0"/>
              <a:t> is the process of moving software through various preproduction stages to final production. </a:t>
            </a:r>
          </a:p>
          <a:p>
            <a:pPr marL="0" indent="0" eaLnBrk="1" hangingPunct="1">
              <a:lnSpc>
                <a:spcPct val="90000"/>
              </a:lnSpc>
            </a:pPr>
            <a:endParaRPr lang="en-US" altLang="en-US" smtClean="0"/>
          </a:p>
          <a:p>
            <a:pPr marL="0" indent="0" eaLnBrk="1" hangingPunct="1">
              <a:lnSpc>
                <a:spcPct val="90000"/>
              </a:lnSpc>
              <a:buFont typeface="Wingdings" pitchFamily="2" charset="2"/>
              <a:buChar char="§"/>
            </a:pPr>
            <a:r>
              <a:rPr lang="en-US" altLang="en-US" sz="2400" b="1" smtClean="0">
                <a:solidFill>
                  <a:srgbClr val="8CC63F"/>
                </a:solidFill>
                <a:ea typeface="MS PGothic" pitchFamily="34" charset="-128"/>
              </a:rPr>
              <a:t>What</a:t>
            </a:r>
            <a:r>
              <a:rPr lang="en-US" altLang="en-US" sz="2400" smtClean="0"/>
              <a:t> refers to the deployable items: binary files, static content, middleware updates, database changes and configurations, and anything else that is associated with the software that IBM UrbanCode Deploy delivers to targets. </a:t>
            </a:r>
          </a:p>
          <a:p>
            <a:pPr marL="0" indent="0" eaLnBrk="1" hangingPunct="1">
              <a:lnSpc>
                <a:spcPct val="90000"/>
              </a:lnSpc>
              <a:buFont typeface="Wingdings" pitchFamily="2" charset="2"/>
              <a:buChar char="§"/>
            </a:pPr>
            <a:endParaRPr lang="en-US" altLang="en-US" sz="2400" smtClean="0"/>
          </a:p>
          <a:p>
            <a:pPr marL="0" indent="0" eaLnBrk="1" hangingPunct="1">
              <a:lnSpc>
                <a:spcPct val="90000"/>
              </a:lnSpc>
              <a:buFont typeface="Wingdings" pitchFamily="2" charset="2"/>
              <a:buChar char="§"/>
            </a:pPr>
            <a:r>
              <a:rPr lang="en-US" altLang="en-US" sz="2400" b="1" smtClean="0">
                <a:solidFill>
                  <a:srgbClr val="8CC63F"/>
                </a:solidFill>
                <a:ea typeface="MS PGothic" pitchFamily="34" charset="-128"/>
              </a:rPr>
              <a:t>How</a:t>
            </a:r>
            <a:r>
              <a:rPr lang="en-US" altLang="en-US" sz="2400" smtClean="0"/>
              <a:t> refers to combining deployable items with processes to create components and designing applications that coordinate and orchestrate multicomponent deployments. </a:t>
            </a:r>
          </a:p>
          <a:p>
            <a:pPr marL="0" indent="0" eaLnBrk="1" hangingPunct="1">
              <a:lnSpc>
                <a:spcPct val="90000"/>
              </a:lnSpc>
              <a:buFont typeface="Wingdings" pitchFamily="2" charset="2"/>
              <a:buChar char="§"/>
            </a:pPr>
            <a:endParaRPr lang="en-US" altLang="en-US" sz="2400" smtClean="0"/>
          </a:p>
          <a:p>
            <a:pPr marL="0" indent="0" eaLnBrk="1" hangingPunct="1">
              <a:lnSpc>
                <a:spcPct val="90000"/>
              </a:lnSpc>
              <a:buFont typeface="Wingdings" pitchFamily="2" charset="2"/>
              <a:buChar char="§"/>
            </a:pPr>
            <a:r>
              <a:rPr lang="en-US" altLang="en-US" sz="2400" b="1" smtClean="0">
                <a:solidFill>
                  <a:srgbClr val="8CC63F"/>
                </a:solidFill>
                <a:ea typeface="MS PGothic" pitchFamily="34" charset="-128"/>
              </a:rPr>
              <a:t>Where</a:t>
            </a:r>
            <a:r>
              <a:rPr lang="en-US" altLang="en-US" sz="2400" smtClean="0"/>
              <a:t> refers to the target's hosts and environments.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72" descr="blu-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738" y="2144713"/>
            <a:ext cx="2024062" cy="1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1"/>
          <p:cNvSpPr>
            <a:spLocks noGrp="1"/>
          </p:cNvSpPr>
          <p:nvPr>
            <p:ph type="title" idx="4294967295"/>
          </p:nvPr>
        </p:nvSpPr>
        <p:spPr>
          <a:xfrm>
            <a:off x="63500" y="73025"/>
            <a:ext cx="8999538" cy="615950"/>
          </a:xfrm>
        </p:spPr>
        <p:txBody>
          <a:bodyPr lIns="0" tIns="45720" rIns="0" bIns="45720" anchor="t">
            <a:spAutoFit/>
          </a:bodyPr>
          <a:lstStyle/>
          <a:p>
            <a:pPr eaLnBrk="1" hangingPunct="1"/>
            <a:r>
              <a:rPr lang="en-US" altLang="en-US" smtClean="0"/>
              <a:t>Intuitive and scalable model-driven deployment</a:t>
            </a:r>
          </a:p>
        </p:txBody>
      </p:sp>
      <p:pic>
        <p:nvPicPr>
          <p:cNvPr id="24580" name="Picture 21" descr="data-qual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1831975"/>
            <a:ext cx="15494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8" descr="C:\Rational Preso Images\Rational_Image_Library\Diagram_Components\d1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65363" y="3062288"/>
            <a:ext cx="5143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9" descr="C:\Rational Preso Images\Rational_Image_Library\Diagram_Components\Component-Cube03-Gree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7263" y="3652838"/>
            <a:ext cx="59055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1" descr="C:\Rational Preso Images\Rational_Image_Library\Diagram_Components\Component-Cube02-LightBlu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2975" y="4919663"/>
            <a:ext cx="6207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9" descr="C:\Rational Preso Images\Rational_Image_Library\Diagram_Components\Component-Cube03-Gree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7263" y="4271963"/>
            <a:ext cx="6207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Box 1"/>
          <p:cNvSpPr txBox="1">
            <a:spLocks noChangeArrowheads="1"/>
          </p:cNvSpPr>
          <p:nvPr/>
        </p:nvSpPr>
        <p:spPr bwMode="auto">
          <a:xfrm>
            <a:off x="147638" y="1377950"/>
            <a:ext cx="2670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1800" b="0">
                <a:solidFill>
                  <a:srgbClr val="000000"/>
                </a:solidFill>
              </a:rPr>
              <a:t>Composite applications</a:t>
            </a:r>
          </a:p>
        </p:txBody>
      </p:sp>
      <p:pic>
        <p:nvPicPr>
          <p:cNvPr id="24586" name="Picture 23" descr="traditional-dat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4775" y="2536825"/>
            <a:ext cx="2568575"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TextBox 18"/>
          <p:cNvSpPr txBox="1">
            <a:spLocks noChangeArrowheads="1"/>
          </p:cNvSpPr>
          <p:nvPr/>
        </p:nvSpPr>
        <p:spPr bwMode="auto">
          <a:xfrm>
            <a:off x="1736725" y="5502275"/>
            <a:ext cx="2668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1800" b="0">
                <a:solidFill>
                  <a:srgbClr val="000000"/>
                </a:solidFill>
              </a:rPr>
              <a:t>Components</a:t>
            </a:r>
          </a:p>
        </p:txBody>
      </p:sp>
      <p:sp>
        <p:nvSpPr>
          <p:cNvPr id="24588" name="TextBox 20"/>
          <p:cNvSpPr txBox="1">
            <a:spLocks noChangeArrowheads="1"/>
          </p:cNvSpPr>
          <p:nvPr/>
        </p:nvSpPr>
        <p:spPr bwMode="auto">
          <a:xfrm>
            <a:off x="3209925" y="1230313"/>
            <a:ext cx="2668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solidFill>
                  <a:srgbClr val="000000"/>
                </a:solidFill>
              </a:rPr>
              <a:t>Reusable workflows</a:t>
            </a:r>
          </a:p>
        </p:txBody>
      </p:sp>
      <p:pic>
        <p:nvPicPr>
          <p:cNvPr id="24589" name="Picture 72" descr="blu-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738" y="3929063"/>
            <a:ext cx="2024062"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23" descr="traditional-dat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4775" y="4322763"/>
            <a:ext cx="256857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1" name="TextBox 28"/>
          <p:cNvSpPr txBox="1">
            <a:spLocks noChangeArrowheads="1"/>
          </p:cNvSpPr>
          <p:nvPr/>
        </p:nvSpPr>
        <p:spPr bwMode="auto">
          <a:xfrm>
            <a:off x="6376988" y="1377950"/>
            <a:ext cx="26685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solidFill>
                  <a:srgbClr val="000000"/>
                </a:solidFill>
              </a:rPr>
              <a:t>Environment management</a:t>
            </a:r>
          </a:p>
        </p:txBody>
      </p:sp>
      <p:sp>
        <p:nvSpPr>
          <p:cNvPr id="24592" name="TextBox 3"/>
          <p:cNvSpPr txBox="1">
            <a:spLocks noChangeArrowheads="1"/>
          </p:cNvSpPr>
          <p:nvPr/>
        </p:nvSpPr>
        <p:spPr bwMode="auto">
          <a:xfrm>
            <a:off x="7369175" y="2187575"/>
            <a:ext cx="827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1800" b="0">
                <a:solidFill>
                  <a:srgbClr val="000000"/>
                </a:solidFill>
              </a:rPr>
              <a:t>SIT</a:t>
            </a:r>
          </a:p>
        </p:txBody>
      </p:sp>
      <p:sp>
        <p:nvSpPr>
          <p:cNvPr id="24593" name="TextBox 30"/>
          <p:cNvSpPr txBox="1">
            <a:spLocks noChangeArrowheads="1"/>
          </p:cNvSpPr>
          <p:nvPr/>
        </p:nvSpPr>
        <p:spPr bwMode="auto">
          <a:xfrm>
            <a:off x="7261225" y="4013200"/>
            <a:ext cx="1044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1800" b="0">
                <a:solidFill>
                  <a:srgbClr val="000000"/>
                </a:solidFill>
              </a:rPr>
              <a:t>PROD</a:t>
            </a:r>
          </a:p>
        </p:txBody>
      </p:sp>
      <p:sp>
        <p:nvSpPr>
          <p:cNvPr id="24594" name="TextBox 9"/>
          <p:cNvSpPr txBox="1">
            <a:spLocks noChangeArrowheads="1"/>
          </p:cNvSpPr>
          <p:nvPr/>
        </p:nvSpPr>
        <p:spPr bwMode="auto">
          <a:xfrm>
            <a:off x="150813" y="4975225"/>
            <a:ext cx="2682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2400">
                <a:solidFill>
                  <a:srgbClr val="8CC63F"/>
                </a:solidFill>
                <a:ea typeface="MS PGothic" pitchFamily="34" charset="-128"/>
              </a:rPr>
              <a:t>The </a:t>
            </a:r>
            <a:r>
              <a:rPr lang="ja-JP" altLang="en-US" sz="2400">
                <a:solidFill>
                  <a:srgbClr val="8CC63F"/>
                </a:solidFill>
                <a:ea typeface="MS PGothic" pitchFamily="34" charset="-128"/>
              </a:rPr>
              <a:t>“</a:t>
            </a:r>
            <a:r>
              <a:rPr lang="en-US" altLang="en-US" sz="2400">
                <a:solidFill>
                  <a:srgbClr val="8CC63F"/>
                </a:solidFill>
                <a:ea typeface="MS PGothic" pitchFamily="34" charset="-128"/>
              </a:rPr>
              <a:t>What</a:t>
            </a:r>
            <a:r>
              <a:rPr lang="ja-JP" altLang="en-US" sz="2400">
                <a:solidFill>
                  <a:srgbClr val="8CC63F"/>
                </a:solidFill>
                <a:ea typeface="MS PGothic" pitchFamily="34" charset="-128"/>
              </a:rPr>
              <a:t>”</a:t>
            </a:r>
            <a:endParaRPr lang="en-US" altLang="en-US" sz="2400">
              <a:solidFill>
                <a:srgbClr val="8CC63F"/>
              </a:solidFill>
              <a:ea typeface="MS PGothic" pitchFamily="34" charset="-128"/>
            </a:endParaRPr>
          </a:p>
        </p:txBody>
      </p:sp>
      <p:sp>
        <p:nvSpPr>
          <p:cNvPr id="24595" name="TextBox 38"/>
          <p:cNvSpPr txBox="1">
            <a:spLocks noChangeArrowheads="1"/>
          </p:cNvSpPr>
          <p:nvPr/>
        </p:nvSpPr>
        <p:spPr bwMode="auto">
          <a:xfrm>
            <a:off x="3771900" y="2808288"/>
            <a:ext cx="2682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2400">
                <a:solidFill>
                  <a:srgbClr val="8CC63F"/>
                </a:solidFill>
                <a:ea typeface="MS PGothic" pitchFamily="34" charset="-128"/>
              </a:rPr>
              <a:t>The </a:t>
            </a:r>
            <a:r>
              <a:rPr lang="ja-JP" altLang="en-US" sz="2400">
                <a:solidFill>
                  <a:srgbClr val="8CC63F"/>
                </a:solidFill>
                <a:ea typeface="MS PGothic" pitchFamily="34" charset="-128"/>
              </a:rPr>
              <a:t>“</a:t>
            </a:r>
            <a:r>
              <a:rPr lang="en-US" altLang="en-US" sz="2400">
                <a:solidFill>
                  <a:srgbClr val="8CC63F"/>
                </a:solidFill>
                <a:ea typeface="MS PGothic" pitchFamily="34" charset="-128"/>
              </a:rPr>
              <a:t>How</a:t>
            </a:r>
            <a:r>
              <a:rPr lang="ja-JP" altLang="en-US" sz="2400">
                <a:solidFill>
                  <a:srgbClr val="8CC63F"/>
                </a:solidFill>
                <a:ea typeface="MS PGothic" pitchFamily="34" charset="-128"/>
              </a:rPr>
              <a:t>”</a:t>
            </a:r>
            <a:endParaRPr lang="en-US" altLang="en-US" sz="2400">
              <a:solidFill>
                <a:srgbClr val="8CC63F"/>
              </a:solidFill>
              <a:ea typeface="MS PGothic" pitchFamily="34" charset="-128"/>
            </a:endParaRPr>
          </a:p>
        </p:txBody>
      </p:sp>
      <p:sp>
        <p:nvSpPr>
          <p:cNvPr id="24596" name="TextBox 39"/>
          <p:cNvSpPr txBox="1">
            <a:spLocks noChangeArrowheads="1"/>
          </p:cNvSpPr>
          <p:nvPr/>
        </p:nvSpPr>
        <p:spPr bwMode="auto">
          <a:xfrm>
            <a:off x="6594475" y="877888"/>
            <a:ext cx="2682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2400">
                <a:solidFill>
                  <a:srgbClr val="8CC63F"/>
                </a:solidFill>
                <a:ea typeface="MS PGothic" pitchFamily="34" charset="-128"/>
              </a:rPr>
              <a:t>The </a:t>
            </a:r>
            <a:r>
              <a:rPr lang="ja-JP" altLang="en-US" sz="2400">
                <a:solidFill>
                  <a:srgbClr val="8CC63F"/>
                </a:solidFill>
                <a:ea typeface="MS PGothic" pitchFamily="34" charset="-128"/>
              </a:rPr>
              <a:t>“</a:t>
            </a:r>
            <a:r>
              <a:rPr lang="en-US" altLang="en-US" sz="2400">
                <a:solidFill>
                  <a:srgbClr val="8CC63F"/>
                </a:solidFill>
                <a:ea typeface="MS PGothic" pitchFamily="34" charset="-128"/>
              </a:rPr>
              <a:t>Where</a:t>
            </a:r>
            <a:r>
              <a:rPr lang="ja-JP" altLang="en-US" sz="2400">
                <a:solidFill>
                  <a:srgbClr val="8CC63F"/>
                </a:solidFill>
                <a:ea typeface="MS PGothic" pitchFamily="34" charset="-128"/>
              </a:rPr>
              <a:t>”</a:t>
            </a:r>
            <a:endParaRPr lang="en-US" altLang="en-US" sz="2400">
              <a:solidFill>
                <a:srgbClr val="8CC63F"/>
              </a:solidFill>
              <a:ea typeface="MS PGothic" pitchFamily="34" charset="-128"/>
            </a:endParaRPr>
          </a:p>
        </p:txBody>
      </p:sp>
      <p:pic>
        <p:nvPicPr>
          <p:cNvPr id="24597" name="Picture 16" descr="C:\Rational Preso Images\Rational_Image_Library\Business_Metaphores\9353576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1900" y="1600200"/>
            <a:ext cx="14414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8" name="Picture 5" descr="entry-arrow-2_center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8425" y="4446588"/>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11"/>
          <p:cNvSpPr txBox="1">
            <a:spLocks noChangeArrowheads="1"/>
          </p:cNvSpPr>
          <p:nvPr/>
        </p:nvSpPr>
        <p:spPr bwMode="auto">
          <a:xfrm>
            <a:off x="4114800" y="5073650"/>
            <a:ext cx="156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a:solidFill>
                  <a:srgbClr val="000000"/>
                </a:solidFill>
              </a:rPr>
              <a:t>Deployment automation</a:t>
            </a:r>
          </a:p>
        </p:txBody>
      </p:sp>
      <p:sp>
        <p:nvSpPr>
          <p:cNvPr id="13" name="Right Arrow 12"/>
          <p:cNvSpPr>
            <a:spLocks noChangeArrowheads="1"/>
          </p:cNvSpPr>
          <p:nvPr/>
        </p:nvSpPr>
        <p:spPr bwMode="auto">
          <a:xfrm rot="2616606">
            <a:off x="3060700" y="4044950"/>
            <a:ext cx="998538" cy="368300"/>
          </a:xfrm>
          <a:prstGeom prst="rightArrow">
            <a:avLst>
              <a:gd name="adj1" fmla="val 50000"/>
              <a:gd name="adj2" fmla="val 49994"/>
            </a:avLst>
          </a:prstGeom>
          <a:gradFill rotWithShape="1">
            <a:gsLst>
              <a:gs pos="0">
                <a:srgbClr val="8FDA2B"/>
              </a:gs>
              <a:gs pos="100000">
                <a:srgbClr val="CBFF91"/>
              </a:gs>
            </a:gsLst>
            <a:lin ang="16200000"/>
          </a:gradFill>
          <a:ln w="9525">
            <a:solidFill>
              <a:srgbClr val="89C53A"/>
            </a:solidFill>
            <a:miter lim="800000"/>
            <a:headEnd/>
            <a:tailEnd/>
          </a:ln>
          <a:effectLst>
            <a:outerShdw blurRad="40000" dist="23000" dir="5400000" rotWithShape="0">
              <a:srgbClr val="000000">
                <a:alpha val="34999"/>
              </a:srgbClr>
            </a:outerShdw>
          </a:effectLst>
        </p:spPr>
        <p:txBody>
          <a:bodyPr anchor="ctr"/>
          <a:lstStyle/>
          <a:p>
            <a:pPr defTabSz="457200" fontAlgn="auto">
              <a:spcBef>
                <a:spcPts val="0"/>
              </a:spcBef>
              <a:spcAft>
                <a:spcPts val="0"/>
              </a:spcAft>
              <a:defRPr/>
            </a:pPr>
            <a:endParaRPr lang="en-US" sz="1800" b="0">
              <a:solidFill>
                <a:prstClr val="white"/>
              </a:solidFill>
              <a:latin typeface="+mn-lt"/>
              <a:cs typeface="+mn-cs"/>
            </a:endParaRPr>
          </a:p>
        </p:txBody>
      </p:sp>
      <p:sp>
        <p:nvSpPr>
          <p:cNvPr id="46" name="Right Arrow 45"/>
          <p:cNvSpPr>
            <a:spLocks noChangeArrowheads="1"/>
          </p:cNvSpPr>
          <p:nvPr/>
        </p:nvSpPr>
        <p:spPr bwMode="auto">
          <a:xfrm rot="5232868">
            <a:off x="4254500" y="3579813"/>
            <a:ext cx="998537" cy="369888"/>
          </a:xfrm>
          <a:prstGeom prst="rightArrow">
            <a:avLst>
              <a:gd name="adj1" fmla="val 50000"/>
              <a:gd name="adj2" fmla="val 50004"/>
            </a:avLst>
          </a:prstGeom>
          <a:gradFill rotWithShape="1">
            <a:gsLst>
              <a:gs pos="0">
                <a:srgbClr val="8FDA2B"/>
              </a:gs>
              <a:gs pos="100000">
                <a:srgbClr val="CBFF91"/>
              </a:gs>
            </a:gsLst>
            <a:lin ang="16200000"/>
          </a:gradFill>
          <a:ln w="9525">
            <a:solidFill>
              <a:srgbClr val="89C53A"/>
            </a:solidFill>
            <a:miter lim="800000"/>
            <a:headEnd/>
            <a:tailEnd/>
          </a:ln>
          <a:effectLst>
            <a:outerShdw blurRad="40000" dist="23000" dir="5400000" rotWithShape="0">
              <a:srgbClr val="000000">
                <a:alpha val="34999"/>
              </a:srgbClr>
            </a:outerShdw>
          </a:effectLst>
        </p:spPr>
        <p:txBody>
          <a:bodyPr anchor="ctr"/>
          <a:lstStyle/>
          <a:p>
            <a:pPr defTabSz="457200" fontAlgn="auto">
              <a:spcBef>
                <a:spcPts val="0"/>
              </a:spcBef>
              <a:spcAft>
                <a:spcPts val="0"/>
              </a:spcAft>
              <a:defRPr/>
            </a:pPr>
            <a:endParaRPr lang="en-US" sz="1800" b="0">
              <a:solidFill>
                <a:prstClr val="white"/>
              </a:solidFill>
              <a:latin typeface="+mn-lt"/>
              <a:cs typeface="+mn-cs"/>
            </a:endParaRPr>
          </a:p>
        </p:txBody>
      </p:sp>
      <p:sp>
        <p:nvSpPr>
          <p:cNvPr id="47" name="Right Arrow 46"/>
          <p:cNvSpPr>
            <a:spLocks noChangeArrowheads="1"/>
          </p:cNvSpPr>
          <p:nvPr/>
        </p:nvSpPr>
        <p:spPr bwMode="auto">
          <a:xfrm rot="7606769">
            <a:off x="5510213" y="4013200"/>
            <a:ext cx="996950" cy="368300"/>
          </a:xfrm>
          <a:prstGeom prst="rightArrow">
            <a:avLst>
              <a:gd name="adj1" fmla="val 50000"/>
              <a:gd name="adj2" fmla="val 50002"/>
            </a:avLst>
          </a:prstGeom>
          <a:gradFill rotWithShape="1">
            <a:gsLst>
              <a:gs pos="0">
                <a:srgbClr val="8FDA2B"/>
              </a:gs>
              <a:gs pos="100000">
                <a:srgbClr val="CBFF91"/>
              </a:gs>
            </a:gsLst>
            <a:lin ang="16200000"/>
          </a:gradFill>
          <a:ln w="9525">
            <a:solidFill>
              <a:srgbClr val="89C53A"/>
            </a:solidFill>
            <a:miter lim="800000"/>
            <a:headEnd/>
            <a:tailEnd/>
          </a:ln>
          <a:effectLst>
            <a:outerShdw blurRad="40000" dist="23000" dir="5400000" rotWithShape="0">
              <a:srgbClr val="000000">
                <a:alpha val="34999"/>
              </a:srgbClr>
            </a:outerShdw>
          </a:effectLst>
        </p:spPr>
        <p:txBody>
          <a:bodyPr anchor="ctr"/>
          <a:lstStyle/>
          <a:p>
            <a:pPr defTabSz="457200" fontAlgn="auto">
              <a:spcBef>
                <a:spcPts val="0"/>
              </a:spcBef>
              <a:spcAft>
                <a:spcPts val="0"/>
              </a:spcAft>
              <a:defRPr/>
            </a:pPr>
            <a:endParaRPr lang="en-US" sz="1800" b="0">
              <a:solidFill>
                <a:prstClr val="white"/>
              </a:solidFill>
              <a:latin typeface="+mn-lt"/>
              <a:cs typeface="+mn-cs"/>
            </a:endParaRPr>
          </a:p>
        </p:txBody>
      </p:sp>
      <p:sp>
        <p:nvSpPr>
          <p:cNvPr id="24603" name="Slide Number Placeholder 1"/>
          <p:cNvSpPr txBox="1">
            <a:spLocks noGrp="1"/>
          </p:cNvSpPr>
          <p:nvPr/>
        </p:nvSpPr>
        <p:spPr bwMode="black">
          <a:xfrm>
            <a:off x="268288" y="65373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defTabSz="457200" eaLnBrk="0" hangingPunct="0">
              <a:defRPr sz="2800" b="1">
                <a:solidFill>
                  <a:schemeClr val="tx1"/>
                </a:solidFill>
                <a:latin typeface="Arial" pitchFamily="34" charset="0"/>
                <a:cs typeface="Arial" pitchFamily="34" charset="0"/>
              </a:defRPr>
            </a:lvl1pPr>
            <a:lvl2pPr marL="742950" indent="-285750" defTabSz="457200" eaLnBrk="0" hangingPunct="0">
              <a:defRPr sz="2800" b="1">
                <a:solidFill>
                  <a:schemeClr val="tx1"/>
                </a:solidFill>
                <a:latin typeface="Arial" pitchFamily="34" charset="0"/>
                <a:cs typeface="Arial" pitchFamily="34" charset="0"/>
              </a:defRPr>
            </a:lvl2pPr>
            <a:lvl3pPr marL="1143000" indent="-228600" defTabSz="457200" eaLnBrk="0" hangingPunct="0">
              <a:defRPr sz="2800" b="1">
                <a:solidFill>
                  <a:schemeClr val="tx1"/>
                </a:solidFill>
                <a:latin typeface="Arial" pitchFamily="34" charset="0"/>
                <a:cs typeface="Arial" pitchFamily="34" charset="0"/>
              </a:defRPr>
            </a:lvl3pPr>
            <a:lvl4pPr marL="1600200" indent="-228600" defTabSz="457200" eaLnBrk="0" hangingPunct="0">
              <a:defRPr sz="2800" b="1">
                <a:solidFill>
                  <a:schemeClr val="tx1"/>
                </a:solidFill>
                <a:latin typeface="Arial" pitchFamily="34" charset="0"/>
                <a:cs typeface="Arial" pitchFamily="34" charset="0"/>
              </a:defRPr>
            </a:lvl4pPr>
            <a:lvl5pPr marL="2057400" indent="-228600" defTabSz="457200" eaLnBrk="0" hangingPunct="0">
              <a:defRPr sz="2800" b="1">
                <a:solidFill>
                  <a:schemeClr val="tx1"/>
                </a:solidFill>
                <a:latin typeface="Arial" pitchFamily="34" charset="0"/>
                <a:cs typeface="Arial" pitchFamily="34" charset="0"/>
              </a:defRPr>
            </a:lvl5pPr>
            <a:lvl6pPr marL="25146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defTabSz="457200"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fld id="{08133996-EDBE-4DC0-9C83-402D6338C064}" type="slidenum">
              <a:rPr lang="en-US" altLang="en-US" sz="800" b="0"/>
              <a:pPr algn="l" eaLnBrk="1" hangingPunct="1"/>
              <a:t>19</a:t>
            </a:fld>
            <a:endParaRPr lang="en-US" altLang="en-US" sz="800" b="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1600" y="3579813"/>
            <a:ext cx="7678738" cy="1023937"/>
          </a:xfrm>
          <a:noFill/>
        </p:spPr>
        <p:txBody>
          <a:bodyPr/>
          <a:lstStyle/>
          <a:p>
            <a:pPr eaLnBrk="1" hangingPunct="1"/>
            <a:r>
              <a:rPr lang="en-US" altLang="en-US" smtClean="0"/>
              <a:t>Essentials of IBM UrbanCode Deploy</a:t>
            </a:r>
            <a:br>
              <a:rPr lang="en-US" altLang="en-US" smtClean="0"/>
            </a:br>
            <a:r>
              <a:rPr lang="en-US" altLang="en-US" smtClean="0"/>
              <a:t>Course code: QQ147</a:t>
            </a:r>
          </a:p>
        </p:txBody>
      </p:sp>
      <p:sp>
        <p:nvSpPr>
          <p:cNvPr id="5123" name="Rectangle 3"/>
          <p:cNvSpPr>
            <a:spLocks noGrp="1" noChangeArrowheads="1"/>
          </p:cNvSpPr>
          <p:nvPr>
            <p:ph type="subTitle" idx="1"/>
          </p:nvPr>
        </p:nvSpPr>
        <p:spPr>
          <a:xfrm>
            <a:off x="103188" y="4618038"/>
            <a:ext cx="7678737" cy="822325"/>
          </a:xfrm>
          <a:noFill/>
        </p:spPr>
        <p:txBody>
          <a:bodyPr/>
          <a:lstStyle/>
          <a:p>
            <a:pPr marL="0" indent="0" eaLnBrk="1" hangingPunct="1"/>
            <a:r>
              <a:rPr lang="en-US" altLang="en-US" smtClean="0"/>
              <a:t>Course Overview</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2"/>
          <p:cNvSpPr>
            <a:spLocks noGrp="1"/>
          </p:cNvSpPr>
          <p:nvPr>
            <p:ph type="title" idx="4294967295"/>
          </p:nvPr>
        </p:nvSpPr>
        <p:spPr>
          <a:xfrm>
            <a:off x="523875" y="165100"/>
            <a:ext cx="8620125" cy="423863"/>
          </a:xfrm>
        </p:spPr>
        <p:txBody>
          <a:bodyPr/>
          <a:lstStyle/>
          <a:p>
            <a:pPr eaLnBrk="1" hangingPunct="1"/>
            <a:r>
              <a:rPr lang="en-US" altLang="en-US" sz="2800" smtClean="0">
                <a:ea typeface="MS PGothic" pitchFamily="34" charset="-128"/>
              </a:rPr>
              <a:t>Application model</a:t>
            </a:r>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0738" y="1925638"/>
            <a:ext cx="7804150" cy="448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4"/>
          <p:cNvSpPr txBox="1">
            <a:spLocks noChangeArrowheads="1"/>
          </p:cNvSpPr>
          <p:nvPr/>
        </p:nvSpPr>
        <p:spPr bwMode="auto">
          <a:xfrm>
            <a:off x="850900" y="1069975"/>
            <a:ext cx="81391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2400" i="1"/>
              <a:t>Reliably capture application content and configuration settings with versions and traceability.</a:t>
            </a:r>
          </a:p>
        </p:txBody>
      </p:sp>
      <p:sp>
        <p:nvSpPr>
          <p:cNvPr id="25605" name="TextBox 9"/>
          <p:cNvSpPr txBox="1">
            <a:spLocks noChangeArrowheads="1"/>
          </p:cNvSpPr>
          <p:nvPr/>
        </p:nvSpPr>
        <p:spPr bwMode="auto">
          <a:xfrm>
            <a:off x="6194425" y="563563"/>
            <a:ext cx="2682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3200">
                <a:solidFill>
                  <a:srgbClr val="FF0000"/>
                </a:solidFill>
              </a:rPr>
              <a:t>The </a:t>
            </a:r>
            <a:r>
              <a:rPr lang="ja-JP" altLang="en-US" sz="3200">
                <a:solidFill>
                  <a:srgbClr val="FF0000"/>
                </a:solidFill>
                <a:ea typeface="MS PGothic" pitchFamily="34" charset="-128"/>
              </a:rPr>
              <a:t>“</a:t>
            </a:r>
            <a:r>
              <a:rPr lang="en-US" altLang="ja-JP" sz="3200">
                <a:solidFill>
                  <a:srgbClr val="FF0000"/>
                </a:solidFill>
                <a:ea typeface="MS PGothic" pitchFamily="34" charset="-128"/>
              </a:rPr>
              <a:t>What</a:t>
            </a:r>
            <a:r>
              <a:rPr lang="ja-JP" altLang="en-US" sz="3200">
                <a:solidFill>
                  <a:srgbClr val="FF0000"/>
                </a:solidFill>
                <a:ea typeface="MS PGothic" pitchFamily="34" charset="-128"/>
              </a:rPr>
              <a:t>”</a:t>
            </a:r>
            <a:endParaRPr lang="en-US" altLang="en-US" sz="3200">
              <a:solidFill>
                <a:srgbClr val="FF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idx="4294967295"/>
          </p:nvPr>
        </p:nvSpPr>
        <p:spPr>
          <a:xfrm>
            <a:off x="523875" y="241300"/>
            <a:ext cx="8620125" cy="423863"/>
          </a:xfrm>
        </p:spPr>
        <p:txBody>
          <a:bodyPr/>
          <a:lstStyle/>
          <a:p>
            <a:pPr eaLnBrk="1" hangingPunct="1"/>
            <a:r>
              <a:rPr lang="en-US" altLang="en-US" sz="2800" smtClean="0">
                <a:ea typeface="MS PGothic" pitchFamily="34" charset="-128"/>
              </a:rPr>
              <a:t>Application environments</a:t>
            </a:r>
          </a:p>
        </p:txBody>
      </p:sp>
      <p:sp>
        <p:nvSpPr>
          <p:cNvPr id="26627" name="Slide Number Placeholder 2"/>
          <p:cNvSpPr txBox="1">
            <a:spLocks noGrp="1"/>
          </p:cNvSpPr>
          <p:nvPr/>
        </p:nvSpPr>
        <p:spPr bwMode="auto">
          <a:xfrm>
            <a:off x="1601788" y="6537325"/>
            <a:ext cx="5302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fld id="{AA2E2A6A-BC7C-4981-AB0C-2DD70C278F84}" type="slidenum">
              <a:rPr lang="en-US" altLang="en-US" sz="800" b="0"/>
              <a:pPr algn="l" eaLnBrk="1" hangingPunct="1"/>
              <a:t>21</a:t>
            </a:fld>
            <a:endParaRPr lang="en-US" altLang="en-US" sz="800" b="0"/>
          </a:p>
        </p:txBody>
      </p:sp>
      <p:pic>
        <p:nvPicPr>
          <p:cNvPr id="2662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903413"/>
            <a:ext cx="7366000"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4"/>
          <p:cNvSpPr txBox="1">
            <a:spLocks noChangeArrowheads="1"/>
          </p:cNvSpPr>
          <p:nvPr/>
        </p:nvSpPr>
        <p:spPr bwMode="auto">
          <a:xfrm>
            <a:off x="792163" y="765175"/>
            <a:ext cx="81391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2400" i="1"/>
              <a:t>Define where components are deployed and capture configuration settings per deployment environment for an application.</a:t>
            </a:r>
          </a:p>
        </p:txBody>
      </p:sp>
      <p:sp>
        <p:nvSpPr>
          <p:cNvPr id="26630" name="TextBox 39"/>
          <p:cNvSpPr txBox="1">
            <a:spLocks noChangeArrowheads="1"/>
          </p:cNvSpPr>
          <p:nvPr/>
        </p:nvSpPr>
        <p:spPr bwMode="auto">
          <a:xfrm>
            <a:off x="5541963" y="63500"/>
            <a:ext cx="26828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3200">
                <a:solidFill>
                  <a:srgbClr val="FF0000"/>
                </a:solidFill>
              </a:rPr>
              <a:t>The </a:t>
            </a:r>
            <a:r>
              <a:rPr lang="ja-JP" altLang="en-US" sz="3200">
                <a:solidFill>
                  <a:srgbClr val="FF0000"/>
                </a:solidFill>
                <a:ea typeface="MS PGothic" pitchFamily="34" charset="-128"/>
              </a:rPr>
              <a:t>“</a:t>
            </a:r>
            <a:r>
              <a:rPr lang="en-US" altLang="ja-JP" sz="3200">
                <a:solidFill>
                  <a:srgbClr val="FF0000"/>
                </a:solidFill>
                <a:ea typeface="MS PGothic" pitchFamily="34" charset="-128"/>
              </a:rPr>
              <a:t>Where</a:t>
            </a:r>
            <a:r>
              <a:rPr lang="ja-JP" altLang="en-US" sz="3200">
                <a:solidFill>
                  <a:srgbClr val="FF0000"/>
                </a:solidFill>
                <a:ea typeface="MS PGothic" pitchFamily="34" charset="-128"/>
              </a:rPr>
              <a:t>”</a:t>
            </a:r>
            <a:endParaRPr lang="en-US" altLang="en-US" sz="3200">
              <a:solidFill>
                <a:srgbClr val="FF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 y="153988"/>
            <a:ext cx="838517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1" name="Rectangle 4"/>
          <p:cNvSpPr>
            <a:spLocks/>
          </p:cNvSpPr>
          <p:nvPr/>
        </p:nvSpPr>
        <p:spPr bwMode="auto">
          <a:xfrm>
            <a:off x="1038225" y="719138"/>
            <a:ext cx="492918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20000"/>
              </a:lnSpc>
              <a:spcBef>
                <a:spcPts val="400"/>
              </a:spcBef>
            </a:pPr>
            <a:r>
              <a:rPr lang="en-US" altLang="en-US" sz="1600">
                <a:latin typeface="Gill Sans"/>
                <a:sym typeface="Gill Sans"/>
              </a:rPr>
              <a:t>Deploy the application</a:t>
            </a:r>
          </a:p>
          <a:p>
            <a:pPr algn="l">
              <a:lnSpc>
                <a:spcPct val="120000"/>
              </a:lnSpc>
              <a:spcBef>
                <a:spcPts val="400"/>
              </a:spcBef>
            </a:pPr>
            <a:r>
              <a:rPr lang="en-US" altLang="en-US" sz="1400">
                <a:latin typeface="Gill Sans"/>
                <a:sym typeface="Gill Sans"/>
              </a:rPr>
              <a:t>- Orchestrate the deployment of many components.</a:t>
            </a:r>
          </a:p>
          <a:p>
            <a:pPr algn="l">
              <a:lnSpc>
                <a:spcPct val="120000"/>
              </a:lnSpc>
              <a:spcBef>
                <a:spcPts val="400"/>
              </a:spcBef>
            </a:pPr>
            <a:r>
              <a:rPr lang="en-US" altLang="en-US" sz="1400">
                <a:latin typeface="Gill Sans"/>
                <a:sym typeface="Gill Sans"/>
              </a:rPr>
              <a:t>- Represent deploy-time dependencies</a:t>
            </a:r>
          </a:p>
        </p:txBody>
      </p:sp>
      <p:sp>
        <p:nvSpPr>
          <p:cNvPr id="27652" name="Rectangle 5"/>
          <p:cNvSpPr>
            <a:spLocks/>
          </p:cNvSpPr>
          <p:nvPr/>
        </p:nvSpPr>
        <p:spPr bwMode="auto">
          <a:xfrm>
            <a:off x="5208588" y="1654175"/>
            <a:ext cx="492918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20000"/>
              </a:lnSpc>
              <a:spcBef>
                <a:spcPts val="400"/>
              </a:spcBef>
            </a:pPr>
            <a:r>
              <a:rPr lang="en-US" altLang="en-US" sz="1600">
                <a:latin typeface="Gill Sans"/>
                <a:sym typeface="Gill Sans"/>
              </a:rPr>
              <a:t>Deploy the component</a:t>
            </a:r>
          </a:p>
          <a:p>
            <a:pPr algn="l">
              <a:lnSpc>
                <a:spcPct val="120000"/>
              </a:lnSpc>
              <a:spcBef>
                <a:spcPts val="400"/>
              </a:spcBef>
            </a:pPr>
            <a:r>
              <a:rPr lang="en-US" altLang="en-US" sz="1300">
                <a:latin typeface="Gill Sans"/>
                <a:sym typeface="Gill Sans"/>
              </a:rPr>
              <a:t>- </a:t>
            </a:r>
            <a:r>
              <a:rPr lang="en-US" altLang="en-US" sz="1400">
                <a:latin typeface="Gill Sans"/>
                <a:sym typeface="Gill Sans"/>
              </a:rPr>
              <a:t>Create a fully automated workflow </a:t>
            </a:r>
            <a:br>
              <a:rPr lang="en-US" altLang="en-US" sz="1400">
                <a:latin typeface="Gill Sans"/>
                <a:sym typeface="Gill Sans"/>
              </a:rPr>
            </a:br>
            <a:r>
              <a:rPr lang="en-US" altLang="en-US" sz="1400">
                <a:latin typeface="Gill Sans"/>
                <a:sym typeface="Gill Sans"/>
              </a:rPr>
              <a:t>   to be executed on target servers</a:t>
            </a:r>
          </a:p>
        </p:txBody>
      </p:sp>
      <p:sp>
        <p:nvSpPr>
          <p:cNvPr id="27653" name="Rectangle 6"/>
          <p:cNvSpPr>
            <a:spLocks/>
          </p:cNvSpPr>
          <p:nvPr/>
        </p:nvSpPr>
        <p:spPr bwMode="auto">
          <a:xfrm>
            <a:off x="1279525" y="4787900"/>
            <a:ext cx="4929188"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20000"/>
              </a:lnSpc>
            </a:pPr>
            <a:r>
              <a:rPr lang="en-US" altLang="en-US" sz="1300">
                <a:latin typeface="Gill Sans"/>
                <a:sym typeface="Gill Sans"/>
              </a:rPr>
              <a:t>Use a drag-and-drop workflow designer.</a:t>
            </a:r>
          </a:p>
          <a:p>
            <a:pPr algn="l">
              <a:lnSpc>
                <a:spcPct val="120000"/>
              </a:lnSpc>
            </a:pPr>
            <a:endParaRPr lang="en-US" altLang="en-US" sz="600">
              <a:latin typeface="Gill Sans"/>
              <a:sym typeface="Gill Sans"/>
            </a:endParaRPr>
          </a:p>
          <a:p>
            <a:pPr algn="l">
              <a:lnSpc>
                <a:spcPct val="120000"/>
              </a:lnSpc>
            </a:pPr>
            <a:r>
              <a:rPr lang="en-US" altLang="en-US" sz="1300">
                <a:latin typeface="Gill Sans"/>
                <a:sym typeface="Gill Sans"/>
              </a:rPr>
              <a:t>Precisely control of execution flow.</a:t>
            </a:r>
          </a:p>
          <a:p>
            <a:pPr algn="l">
              <a:lnSpc>
                <a:spcPct val="120000"/>
              </a:lnSpc>
            </a:pPr>
            <a:endParaRPr lang="en-US" altLang="en-US" sz="600">
              <a:latin typeface="Gill Sans"/>
              <a:sym typeface="Gill Sans"/>
            </a:endParaRPr>
          </a:p>
          <a:p>
            <a:pPr algn="l">
              <a:lnSpc>
                <a:spcPct val="120000"/>
              </a:lnSpc>
            </a:pPr>
            <a:r>
              <a:rPr lang="en-US" altLang="en-US" sz="1300">
                <a:latin typeface="Gill Sans"/>
                <a:sym typeface="Gill Sans"/>
              </a:rPr>
              <a:t>Use hundreds of integration steps are provided</a:t>
            </a:r>
          </a:p>
          <a:p>
            <a:pPr algn="l">
              <a:lnSpc>
                <a:spcPct val="120000"/>
              </a:lnSpc>
            </a:pPr>
            <a:endParaRPr lang="en-US" altLang="en-US" sz="600">
              <a:latin typeface="Gill Sans"/>
              <a:sym typeface="Gill Sans"/>
            </a:endParaRPr>
          </a:p>
          <a:p>
            <a:pPr algn="l">
              <a:lnSpc>
                <a:spcPct val="120000"/>
              </a:lnSpc>
            </a:pPr>
            <a:r>
              <a:rPr lang="en-US" altLang="en-US" sz="1300">
                <a:latin typeface="Gill Sans"/>
                <a:sym typeface="Gill Sans"/>
              </a:rPr>
              <a:t>Create custom steps.</a:t>
            </a:r>
          </a:p>
        </p:txBody>
      </p:sp>
      <p:pic>
        <p:nvPicPr>
          <p:cNvPr id="2765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3" y="5127625"/>
            <a:ext cx="187325"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5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3" y="4805363"/>
            <a:ext cx="18732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5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3" y="5448300"/>
            <a:ext cx="187325"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5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3" y="5770563"/>
            <a:ext cx="187325"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8" name="Title 1"/>
          <p:cNvSpPr>
            <a:spLocks noGrp="1"/>
          </p:cNvSpPr>
          <p:nvPr>
            <p:ph type="title" idx="4294967295"/>
          </p:nvPr>
        </p:nvSpPr>
        <p:spPr>
          <a:xfrm>
            <a:off x="523875" y="166688"/>
            <a:ext cx="8620125" cy="425450"/>
          </a:xfrm>
        </p:spPr>
        <p:txBody>
          <a:bodyPr/>
          <a:lstStyle/>
          <a:p>
            <a:pPr eaLnBrk="1" hangingPunct="1"/>
            <a:r>
              <a:rPr lang="en-US" altLang="en-US" sz="2800" smtClean="0">
                <a:ea typeface="MS PGothic" pitchFamily="34" charset="-128"/>
              </a:rPr>
              <a:t>Deployment processes</a:t>
            </a:r>
          </a:p>
        </p:txBody>
      </p:sp>
      <p:sp>
        <p:nvSpPr>
          <p:cNvPr id="27659" name="TextBox 38"/>
          <p:cNvSpPr txBox="1">
            <a:spLocks noChangeArrowheads="1"/>
          </p:cNvSpPr>
          <p:nvPr/>
        </p:nvSpPr>
        <p:spPr bwMode="auto">
          <a:xfrm>
            <a:off x="6629400" y="14288"/>
            <a:ext cx="2682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3200">
                <a:solidFill>
                  <a:srgbClr val="FF0000"/>
                </a:solidFill>
              </a:rPr>
              <a:t>The </a:t>
            </a:r>
            <a:r>
              <a:rPr lang="ja-JP" altLang="en-US" sz="3200">
                <a:solidFill>
                  <a:srgbClr val="FF0000"/>
                </a:solidFill>
                <a:ea typeface="MS PGothic" pitchFamily="34" charset="-128"/>
              </a:rPr>
              <a:t>“</a:t>
            </a:r>
            <a:r>
              <a:rPr lang="en-US" altLang="ja-JP" sz="3200">
                <a:solidFill>
                  <a:srgbClr val="FF0000"/>
                </a:solidFill>
                <a:ea typeface="MS PGothic" pitchFamily="34" charset="-128"/>
              </a:rPr>
              <a:t>How</a:t>
            </a:r>
            <a:r>
              <a:rPr lang="ja-JP" altLang="en-US" sz="3200">
                <a:solidFill>
                  <a:srgbClr val="FF0000"/>
                </a:solidFill>
                <a:ea typeface="MS PGothic" pitchFamily="34" charset="-128"/>
              </a:rPr>
              <a:t>”</a:t>
            </a:r>
            <a:endParaRPr lang="en-US" altLang="en-US" sz="3200">
              <a:solidFill>
                <a:srgbClr val="FF0000"/>
              </a:solidFill>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mtClean="0"/>
              <a:t>The continuous delivery pipeline</a:t>
            </a:r>
          </a:p>
        </p:txBody>
      </p:sp>
      <p:pic>
        <p:nvPicPr>
          <p:cNvPr id="56323" name="Picture 5" descr="u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889125"/>
            <a:ext cx="756285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2334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3" y="125413"/>
            <a:ext cx="8383587" cy="598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867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444500"/>
            <a:ext cx="8624887"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 name="Group 17"/>
          <p:cNvGrpSpPr>
            <a:grpSpLocks/>
          </p:cNvGrpSpPr>
          <p:nvPr/>
        </p:nvGrpSpPr>
        <p:grpSpPr bwMode="auto">
          <a:xfrm>
            <a:off x="669925" y="444500"/>
            <a:ext cx="8385175" cy="5981700"/>
            <a:chOff x="0" y="0"/>
            <a:chExt cx="7512" cy="5360"/>
          </a:xfrm>
        </p:grpSpPr>
        <p:pic>
          <p:nvPicPr>
            <p:cNvPr id="28686"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7512" cy="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7" name="Rectangle 14"/>
            <p:cNvSpPr>
              <a:spLocks/>
            </p:cNvSpPr>
            <p:nvPr/>
          </p:nvSpPr>
          <p:spPr bwMode="auto">
            <a:xfrm>
              <a:off x="3224" y="444"/>
              <a:ext cx="1496" cy="1076"/>
            </a:xfrm>
            <a:prstGeom prst="rect">
              <a:avLst/>
            </a:prstGeom>
            <a:solidFill>
              <a:srgbClr val="FFFCAB"/>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20000"/>
                </a:lnSpc>
              </a:pPr>
              <a:r>
                <a:rPr lang="en-US" altLang="en-US" sz="1300">
                  <a:latin typeface="Gill Sans"/>
                  <a:sym typeface="Gill Sans"/>
                </a:rPr>
                <a:t>Before any deployments to production, manual approvals are required.</a:t>
              </a:r>
            </a:p>
          </p:txBody>
        </p:sp>
      </p:grpSp>
      <p:grpSp>
        <p:nvGrpSpPr>
          <p:cNvPr id="3" name="Group 22"/>
          <p:cNvGrpSpPr>
            <a:grpSpLocks/>
          </p:cNvGrpSpPr>
          <p:nvPr/>
        </p:nvGrpSpPr>
        <p:grpSpPr bwMode="auto">
          <a:xfrm>
            <a:off x="601663" y="336550"/>
            <a:ext cx="8385175" cy="6000750"/>
            <a:chOff x="0" y="0"/>
            <a:chExt cx="7512" cy="5376"/>
          </a:xfrm>
        </p:grpSpPr>
        <p:pic>
          <p:nvPicPr>
            <p:cNvPr id="28684"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7512" cy="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5" name="Rectangle 19"/>
            <p:cNvSpPr>
              <a:spLocks/>
            </p:cNvSpPr>
            <p:nvPr/>
          </p:nvSpPr>
          <p:spPr bwMode="auto">
            <a:xfrm>
              <a:off x="4672" y="4048"/>
              <a:ext cx="2112" cy="1060"/>
            </a:xfrm>
            <a:prstGeom prst="rect">
              <a:avLst/>
            </a:prstGeom>
            <a:solidFill>
              <a:srgbClr val="FFFCAB"/>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20000"/>
                </a:lnSpc>
              </a:pPr>
              <a:r>
                <a:rPr lang="en-US" altLang="en-US" sz="1300">
                  <a:latin typeface="Gill Sans"/>
                  <a:sym typeface="Gill Sans"/>
                </a:rPr>
                <a:t>The exact combination of component versions which passed tests is captured in a snapshot.</a:t>
              </a:r>
            </a:p>
          </p:txBody>
        </p:sp>
      </p:grpSp>
      <p:pic>
        <p:nvPicPr>
          <p:cNvPr id="923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88" y="115888"/>
            <a:ext cx="8383587" cy="598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8679"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175" y="112713"/>
            <a:ext cx="844867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0" name="Rectangle 5"/>
          <p:cNvSpPr>
            <a:spLocks/>
          </p:cNvSpPr>
          <p:nvPr/>
        </p:nvSpPr>
        <p:spPr bwMode="auto">
          <a:xfrm>
            <a:off x="779463" y="844550"/>
            <a:ext cx="1955800" cy="1492250"/>
          </a:xfrm>
          <a:prstGeom prst="rect">
            <a:avLst/>
          </a:prstGeom>
          <a:solidFill>
            <a:srgbClr val="FFFCAB"/>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20000"/>
              </a:lnSpc>
            </a:pPr>
            <a:r>
              <a:rPr lang="en-US" altLang="en-US" sz="1300">
                <a:latin typeface="Gill Sans"/>
                <a:sym typeface="Gill Sans"/>
              </a:rPr>
              <a:t>On build completion, the latest artifacts are published to UrbanCode Deploy and deployed to a development or SIT environment.</a:t>
            </a:r>
          </a:p>
        </p:txBody>
      </p:sp>
      <p:sp>
        <p:nvSpPr>
          <p:cNvPr id="28681" name="Rectangle 9"/>
          <p:cNvSpPr>
            <a:spLocks/>
          </p:cNvSpPr>
          <p:nvPr/>
        </p:nvSpPr>
        <p:spPr bwMode="auto">
          <a:xfrm>
            <a:off x="703263" y="4186238"/>
            <a:ext cx="1781175" cy="1270000"/>
          </a:xfrm>
          <a:prstGeom prst="rect">
            <a:avLst/>
          </a:prstGeom>
          <a:solidFill>
            <a:srgbClr val="FFFCAB"/>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20000"/>
              </a:lnSpc>
            </a:pPr>
            <a:r>
              <a:rPr lang="en-US" altLang="en-US" sz="1300">
                <a:latin typeface="Gill Sans"/>
                <a:sym typeface="Gill Sans"/>
              </a:rPr>
              <a:t>After deployment, automated tests are started. If they pass, we mark the tested versions as such.</a:t>
            </a:r>
          </a:p>
        </p:txBody>
      </p:sp>
      <p:sp>
        <p:nvSpPr>
          <p:cNvPr id="28682" name="Title 1"/>
          <p:cNvSpPr>
            <a:spLocks noGrp="1"/>
          </p:cNvSpPr>
          <p:nvPr>
            <p:ph type="title" idx="4294967295"/>
          </p:nvPr>
        </p:nvSpPr>
        <p:spPr>
          <a:xfrm>
            <a:off x="698500" y="122238"/>
            <a:ext cx="8620125" cy="425450"/>
          </a:xfrm>
        </p:spPr>
        <p:txBody>
          <a:bodyPr/>
          <a:lstStyle/>
          <a:p>
            <a:pPr eaLnBrk="1" hangingPunct="1"/>
            <a:r>
              <a:rPr lang="en-US" altLang="en-US" sz="2400" smtClean="0">
                <a:ea typeface="MS PGothic" pitchFamily="34" charset="-128"/>
              </a:rPr>
              <a:t>Putting it all together: Continuous delivery</a:t>
            </a:r>
          </a:p>
        </p:txBody>
      </p:sp>
      <p:pic>
        <p:nvPicPr>
          <p:cNvPr id="28683"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338" y="444500"/>
            <a:ext cx="834072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64584"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64584"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74064584" presetClass="entr" presetSubtype="0" fill="hold" nodeType="clickEffect">
                                  <p:stCondLst>
                                    <p:cond delay="0"/>
                                  </p:stCondLst>
                                  <p:childTnLst>
                                    <p:set>
                                      <p:cBhvr>
                                        <p:cTn id="14" dur="1" fill="hold">
                                          <p:stCondLst>
                                            <p:cond delay="499"/>
                                          </p:stCondLst>
                                        </p:cTn>
                                        <p:tgtEl>
                                          <p:spTgt spid="92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74064584" presetClass="entr" presetSubtype="0" fill="hold" nodeType="clickEffect">
                                  <p:stCondLst>
                                    <p:cond delay="0"/>
                                  </p:stCondLst>
                                  <p:childTnLst>
                                    <p:set>
                                      <p:cBhvr>
                                        <p:cTn id="18"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title" idx="4294967295"/>
          </p:nvPr>
        </p:nvSpPr>
        <p:spPr/>
        <p:txBody>
          <a:bodyPr lIns="0" tIns="0" rIns="0" bIns="0" anchor="t"/>
          <a:lstStyle/>
          <a:p>
            <a:pPr eaLnBrk="1" hangingPunct="1"/>
            <a:r>
              <a:rPr lang="en-US" altLang="en-US" smtClean="0"/>
              <a:t>Installation elements</a:t>
            </a:r>
          </a:p>
        </p:txBody>
      </p:sp>
      <p:sp>
        <p:nvSpPr>
          <p:cNvPr id="29699" name="Content Placeholder 1"/>
          <p:cNvSpPr>
            <a:spLocks noGrp="1"/>
          </p:cNvSpPr>
          <p:nvPr>
            <p:ph idx="4294967295"/>
          </p:nvPr>
        </p:nvSpPr>
        <p:spPr/>
        <p:txBody>
          <a:bodyPr lIns="0" rIns="0"/>
          <a:lstStyle/>
          <a:p>
            <a:pPr marL="0" indent="0" eaLnBrk="1" hangingPunct="1"/>
            <a:r>
              <a:rPr lang="en-US" altLang="en-US" sz="2400" smtClean="0"/>
              <a:t>UrbanCode Deploy server</a:t>
            </a:r>
          </a:p>
          <a:p>
            <a:pPr lvl="1" eaLnBrk="1" hangingPunct="1"/>
            <a:r>
              <a:rPr lang="en-US" altLang="en-US" sz="2000" smtClean="0"/>
              <a:t>The main server provides a web interface for administration and user operations.</a:t>
            </a:r>
          </a:p>
          <a:p>
            <a:pPr lvl="1" eaLnBrk="1" hangingPunct="1"/>
            <a:r>
              <a:rPr lang="en-US" altLang="en-US" sz="2000" smtClean="0"/>
              <a:t>The server manages authentication and authorization for users (LDAP integration is available too).</a:t>
            </a:r>
          </a:p>
          <a:p>
            <a:pPr lvl="1" eaLnBrk="1" hangingPunct="1"/>
            <a:r>
              <a:rPr lang="en-US" altLang="en-US" sz="2000" smtClean="0"/>
              <a:t>The server orchestrates integrations with other elements: agents, other IBM software, or third-party software.</a:t>
            </a:r>
          </a:p>
          <a:p>
            <a:pPr marL="0" indent="0" eaLnBrk="1" hangingPunct="1"/>
            <a:r>
              <a:rPr lang="en-US" altLang="en-US" sz="2400" smtClean="0"/>
              <a:t>Agents</a:t>
            </a:r>
          </a:p>
          <a:p>
            <a:pPr lvl="1" eaLnBrk="1" hangingPunct="1"/>
            <a:r>
              <a:rPr lang="en-US" altLang="en-US" sz="2000" smtClean="0"/>
              <a:t>Are installed on each deployment target.</a:t>
            </a:r>
          </a:p>
          <a:p>
            <a:pPr lvl="1" eaLnBrk="1" hangingPunct="1"/>
            <a:r>
              <a:rPr lang="en-US" altLang="en-US" sz="2000" smtClean="0"/>
              <a:t>Communicate with the UrbanCode Deploy Server to receive file transfers and initiate operations on local computers to install and initiate the application pieces.</a:t>
            </a:r>
          </a:p>
          <a:p>
            <a:pPr lvl="2" eaLnBrk="1" hangingPunct="1"/>
            <a:r>
              <a:rPr lang="en-US" altLang="en-US" sz="2000" smtClean="0"/>
              <a:t>Local operations are accomplished with “plug-ins.”</a:t>
            </a:r>
          </a:p>
          <a:p>
            <a:pPr lvl="2" eaLnBrk="1" hangingPunct="1"/>
            <a:r>
              <a:rPr lang="en-US" altLang="en-US" sz="2000" smtClean="0"/>
              <a:t>Agents include Groovy libraries for running plug-ins, but plug-ins can be written in any language or format that provides execution capability on the local computer.</a:t>
            </a:r>
          </a:p>
          <a:p>
            <a:pPr marL="0" indent="0" eaLnBrk="1" hangingPunct="1"/>
            <a:r>
              <a:rPr lang="en-US" altLang="en-US" sz="2400" smtClean="0"/>
              <a:t>Relay server (optional)</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sz="3000" smtClean="0"/>
              <a:t>Welcome to UrbanCode deploy</a:t>
            </a:r>
          </a:p>
        </p:txBody>
      </p:sp>
      <p:pic>
        <p:nvPicPr>
          <p:cNvPr id="307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4700"/>
            <a:ext cx="9144000"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6"/>
          <p:cNvSpPr txBox="1">
            <a:spLocks noChangeArrowheads="1"/>
          </p:cNvSpPr>
          <p:nvPr/>
        </p:nvSpPr>
        <p:spPr bwMode="auto">
          <a:xfrm>
            <a:off x="130175" y="2332038"/>
            <a:ext cx="1827213" cy="1481137"/>
          </a:xfrm>
          <a:prstGeom prst="rect">
            <a:avLst/>
          </a:prstGeom>
          <a:solidFill>
            <a:srgbClr val="FFE37D"/>
          </a:solidFill>
          <a:ln>
            <a:noFill/>
          </a:ln>
          <a:effectLst/>
          <a:extLst>
            <a:ext uri="{91240B29-F687-4F45-9708-019B960494DF}">
              <a14:hiddenLine xmlns:a14="http://schemas.microsoft.com/office/drawing/2010/main" w="2540" algn="ctr">
                <a:solidFill>
                  <a:srgbClr val="33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spcBef>
                <a:spcPct val="50000"/>
              </a:spcBef>
              <a:buFont typeface="Wingdings" pitchFamily="2" charset="2"/>
              <a:buNone/>
            </a:pPr>
            <a:r>
              <a:rPr lang="en-US" altLang="en-US" sz="1800" b="0"/>
              <a:t>Represent deployable items and the processes to deploy them</a:t>
            </a:r>
          </a:p>
        </p:txBody>
      </p:sp>
      <p:sp>
        <p:nvSpPr>
          <p:cNvPr id="30725" name="Text Box 9"/>
          <p:cNvSpPr>
            <a:spLocks noGrp="1" noChangeArrowheads="1"/>
          </p:cNvSpPr>
          <p:nvPr>
            <p:ph type="body" idx="1"/>
          </p:nvPr>
        </p:nvSpPr>
        <p:spPr>
          <a:xfrm>
            <a:off x="2122488" y="2384425"/>
            <a:ext cx="1484312" cy="1087438"/>
          </a:xfrm>
          <a:solidFill>
            <a:srgbClr val="FFE37D"/>
          </a:solidFill>
          <a:extLst>
            <a:ext uri="{91240B29-F687-4F45-9708-019B960494DF}">
              <a14:hiddenLine xmlns:a14="http://schemas.microsoft.com/office/drawing/2010/main" w="2540" cap="flat" cmpd="sng" algn="ctr">
                <a:solidFill>
                  <a:srgbClr val="333300"/>
                </a:solidFill>
                <a:prstDash val="solid"/>
                <a:miter lim="800000"/>
                <a:headEnd/>
                <a:tailEnd/>
              </a14:hiddenLine>
            </a:ext>
          </a:extLst>
        </p:spPr>
        <p:txBody>
          <a:bodyPr/>
          <a:lstStyle/>
          <a:p>
            <a:pPr marL="0" indent="0" eaLnBrk="1" hangingPunct="1">
              <a:lnSpc>
                <a:spcPct val="90000"/>
              </a:lnSpc>
            </a:pPr>
            <a:r>
              <a:rPr lang="en-US" altLang="en-US" sz="1800" smtClean="0"/>
              <a:t>Orchestrate component deployments</a:t>
            </a:r>
          </a:p>
        </p:txBody>
      </p:sp>
      <p:sp>
        <p:nvSpPr>
          <p:cNvPr id="30726" name="Text Box 10"/>
          <p:cNvSpPr txBox="1">
            <a:spLocks noChangeArrowheads="1"/>
          </p:cNvSpPr>
          <p:nvPr/>
        </p:nvSpPr>
        <p:spPr bwMode="auto">
          <a:xfrm>
            <a:off x="3768725" y="2432050"/>
            <a:ext cx="1674813" cy="1771650"/>
          </a:xfrm>
          <a:prstGeom prst="rect">
            <a:avLst/>
          </a:prstGeom>
          <a:solidFill>
            <a:srgbClr val="FFE37D"/>
          </a:solidFill>
          <a:ln>
            <a:noFill/>
          </a:ln>
          <a:effectLst/>
          <a:extLst>
            <a:ext uri="{91240B29-F687-4F45-9708-019B960494DF}">
              <a14:hiddenLine xmlns:a14="http://schemas.microsoft.com/office/drawing/2010/main" w="2540" algn="ctr">
                <a:solidFill>
                  <a:srgbClr val="33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spcBef>
                <a:spcPct val="50000"/>
              </a:spcBef>
              <a:buFont typeface="Wingdings" pitchFamily="2" charset="2"/>
              <a:buNone/>
            </a:pPr>
            <a:r>
              <a:rPr lang="en-US" altLang="en-US" sz="1800" b="0"/>
              <a:t>Add properties to applications, components, and  environments</a:t>
            </a:r>
          </a:p>
        </p:txBody>
      </p:sp>
      <p:sp>
        <p:nvSpPr>
          <p:cNvPr id="30727" name="Text Box 11"/>
          <p:cNvSpPr txBox="1">
            <a:spLocks noChangeArrowheads="1"/>
          </p:cNvSpPr>
          <p:nvPr/>
        </p:nvSpPr>
        <p:spPr bwMode="auto">
          <a:xfrm>
            <a:off x="5537200" y="2462213"/>
            <a:ext cx="1587500" cy="2325687"/>
          </a:xfrm>
          <a:prstGeom prst="rect">
            <a:avLst/>
          </a:prstGeom>
          <a:solidFill>
            <a:srgbClr val="FFE37D"/>
          </a:solidFill>
          <a:ln>
            <a:noFill/>
          </a:ln>
          <a:effectLst/>
          <a:extLst>
            <a:ext uri="{91240B29-F687-4F45-9708-019B960494DF}">
              <a14:hiddenLine xmlns:a14="http://schemas.microsoft.com/office/drawing/2010/main" w="2540" algn="ctr">
                <a:solidFill>
                  <a:srgbClr val="33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spcBef>
                <a:spcPct val="50000"/>
              </a:spcBef>
              <a:buFont typeface="Wingdings" pitchFamily="2" charset="2"/>
              <a:buNone/>
            </a:pPr>
            <a:r>
              <a:rPr lang="en-US" altLang="en-US" sz="1800" b="0"/>
              <a:t>Are generic processes that run outside the context of components and applications</a:t>
            </a:r>
          </a:p>
        </p:txBody>
      </p:sp>
      <p:sp>
        <p:nvSpPr>
          <p:cNvPr id="30728" name="Line 12"/>
          <p:cNvSpPr>
            <a:spLocks noChangeShapeType="1"/>
          </p:cNvSpPr>
          <p:nvPr/>
        </p:nvSpPr>
        <p:spPr bwMode="auto">
          <a:xfrm flipV="1">
            <a:off x="1719263" y="1538288"/>
            <a:ext cx="1587" cy="808037"/>
          </a:xfrm>
          <a:prstGeom prst="line">
            <a:avLst/>
          </a:prstGeom>
          <a:noFill/>
          <a:ln w="2540">
            <a:solidFill>
              <a:srgbClr val="33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107950" tIns="53975" rIns="107950" bIns="53975"/>
          <a:lstStyle/>
          <a:p>
            <a:endParaRPr lang="en-US"/>
          </a:p>
        </p:txBody>
      </p:sp>
      <p:sp>
        <p:nvSpPr>
          <p:cNvPr id="30729" name="Line 13"/>
          <p:cNvSpPr>
            <a:spLocks noChangeShapeType="1"/>
          </p:cNvSpPr>
          <p:nvPr/>
        </p:nvSpPr>
        <p:spPr bwMode="auto">
          <a:xfrm flipH="1" flipV="1">
            <a:off x="2579688" y="1541463"/>
            <a:ext cx="23812" cy="854075"/>
          </a:xfrm>
          <a:prstGeom prst="line">
            <a:avLst/>
          </a:prstGeom>
          <a:noFill/>
          <a:ln w="2540">
            <a:solidFill>
              <a:srgbClr val="33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107950" tIns="53975" rIns="107950" bIns="53975"/>
          <a:lstStyle/>
          <a:p>
            <a:endParaRPr lang="en-US"/>
          </a:p>
        </p:txBody>
      </p:sp>
      <p:sp>
        <p:nvSpPr>
          <p:cNvPr id="30730" name="Line 14"/>
          <p:cNvSpPr>
            <a:spLocks noChangeShapeType="1"/>
          </p:cNvSpPr>
          <p:nvPr/>
        </p:nvSpPr>
        <p:spPr bwMode="auto">
          <a:xfrm flipH="1" flipV="1">
            <a:off x="3740150" y="1539875"/>
            <a:ext cx="387350" cy="877888"/>
          </a:xfrm>
          <a:prstGeom prst="line">
            <a:avLst/>
          </a:prstGeom>
          <a:noFill/>
          <a:ln w="2540">
            <a:solidFill>
              <a:srgbClr val="33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107950" tIns="53975" rIns="107950" bIns="53975"/>
          <a:lstStyle/>
          <a:p>
            <a:endParaRPr lang="en-US"/>
          </a:p>
        </p:txBody>
      </p:sp>
      <p:sp>
        <p:nvSpPr>
          <p:cNvPr id="30731" name="Line 15"/>
          <p:cNvSpPr>
            <a:spLocks noChangeShapeType="1"/>
          </p:cNvSpPr>
          <p:nvPr/>
        </p:nvSpPr>
        <p:spPr bwMode="auto">
          <a:xfrm flipH="1" flipV="1">
            <a:off x="4619625" y="1554163"/>
            <a:ext cx="1106488" cy="892175"/>
          </a:xfrm>
          <a:prstGeom prst="line">
            <a:avLst/>
          </a:prstGeom>
          <a:noFill/>
          <a:ln w="2540">
            <a:solidFill>
              <a:srgbClr val="33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107950" tIns="53975" rIns="107950" bIns="53975"/>
          <a:lstStyle/>
          <a:p>
            <a:endParaRPr lang="en-US"/>
          </a:p>
        </p:txBody>
      </p:sp>
      <p:sp>
        <p:nvSpPr>
          <p:cNvPr id="30732" name="Rectangle 16"/>
          <p:cNvSpPr>
            <a:spLocks noChangeArrowheads="1"/>
          </p:cNvSpPr>
          <p:nvPr/>
        </p:nvSpPr>
        <p:spPr bwMode="auto">
          <a:xfrm>
            <a:off x="7212013" y="2589213"/>
            <a:ext cx="1495425" cy="939800"/>
          </a:xfrm>
          <a:prstGeom prst="rect">
            <a:avLst/>
          </a:prstGeom>
          <a:solidFill>
            <a:srgbClr val="FFE37D"/>
          </a:solidFill>
          <a:ln>
            <a:noFill/>
          </a:ln>
          <a:effectLst/>
          <a:extLst>
            <a:ext uri="{91240B29-F687-4F45-9708-019B960494DF}">
              <a14:hiddenLine xmlns:a14="http://schemas.microsoft.com/office/drawing/2010/main" w="2540" algn="ctr">
                <a:solidFill>
                  <a:srgbClr val="33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p>
            <a:pPr algn="l">
              <a:spcBef>
                <a:spcPct val="50000"/>
              </a:spcBef>
              <a:buFont typeface="Wingdings" pitchFamily="2" charset="2"/>
              <a:buNone/>
            </a:pPr>
            <a:r>
              <a:rPr lang="en-US" altLang="en-US" sz="1800" b="0"/>
              <a:t>Represent a deployment target</a:t>
            </a:r>
          </a:p>
        </p:txBody>
      </p:sp>
      <p:sp>
        <p:nvSpPr>
          <p:cNvPr id="30733" name="Line 18"/>
          <p:cNvSpPr>
            <a:spLocks noChangeShapeType="1"/>
          </p:cNvSpPr>
          <p:nvPr/>
        </p:nvSpPr>
        <p:spPr bwMode="auto">
          <a:xfrm flipH="1" flipV="1">
            <a:off x="5667375" y="1539875"/>
            <a:ext cx="1852613" cy="1046163"/>
          </a:xfrm>
          <a:prstGeom prst="line">
            <a:avLst/>
          </a:prstGeom>
          <a:noFill/>
          <a:ln w="2540">
            <a:solidFill>
              <a:srgbClr val="33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107950" tIns="53975" rIns="107950" bIns="53975"/>
          <a:lstStyle/>
          <a:p>
            <a:endParaRPr lang="en-US"/>
          </a:p>
        </p:txBody>
      </p:sp>
      <p:sp>
        <p:nvSpPr>
          <p:cNvPr id="30734" name="Text Box 19"/>
          <p:cNvSpPr txBox="1">
            <a:spLocks noChangeArrowheads="1"/>
          </p:cNvSpPr>
          <p:nvPr/>
        </p:nvSpPr>
        <p:spPr bwMode="auto">
          <a:xfrm>
            <a:off x="7515225" y="4606925"/>
            <a:ext cx="1484313" cy="1100138"/>
          </a:xfrm>
          <a:prstGeom prst="rect">
            <a:avLst/>
          </a:prstGeom>
          <a:solidFill>
            <a:srgbClr val="FFE37D"/>
          </a:solidFill>
          <a:ln>
            <a:noFill/>
          </a:ln>
          <a:effectLst/>
          <a:extLst>
            <a:ext uri="{91240B29-F687-4F45-9708-019B960494DF}">
              <a14:hiddenLine xmlns:a14="http://schemas.microsoft.com/office/drawing/2010/main" w="2540" algn="ctr">
                <a:solidFill>
                  <a:srgbClr val="33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lnSpc>
                <a:spcPct val="90000"/>
              </a:lnSpc>
              <a:spcBef>
                <a:spcPct val="20000"/>
              </a:spcBef>
              <a:buClr>
                <a:srgbClr val="000000"/>
              </a:buClr>
              <a:buFont typeface="Wingdings" pitchFamily="2" charset="2"/>
              <a:buNone/>
            </a:pPr>
            <a:r>
              <a:rPr lang="en-US" altLang="en-US" sz="1800" b="0"/>
              <a:t>Shows scheduled deployments</a:t>
            </a:r>
          </a:p>
        </p:txBody>
      </p:sp>
      <p:sp>
        <p:nvSpPr>
          <p:cNvPr id="30735" name="Freeform 20"/>
          <p:cNvSpPr>
            <a:spLocks/>
          </p:cNvSpPr>
          <p:nvPr/>
        </p:nvSpPr>
        <p:spPr bwMode="auto">
          <a:xfrm>
            <a:off x="6303963" y="1516063"/>
            <a:ext cx="2574925" cy="3092450"/>
          </a:xfrm>
          <a:custGeom>
            <a:avLst/>
            <a:gdLst>
              <a:gd name="T0" fmla="*/ 2147483647 w 1622"/>
              <a:gd name="T1" fmla="*/ 2147483647 h 1948"/>
              <a:gd name="T2" fmla="*/ 2147483647 w 1622"/>
              <a:gd name="T3" fmla="*/ 2147483647 h 1948"/>
              <a:gd name="T4" fmla="*/ 0 w 1622"/>
              <a:gd name="T5" fmla="*/ 0 h 1948"/>
              <a:gd name="T6" fmla="*/ 0 60000 65536"/>
              <a:gd name="T7" fmla="*/ 0 60000 65536"/>
              <a:gd name="T8" fmla="*/ 0 60000 65536"/>
            </a:gdLst>
            <a:ahLst/>
            <a:cxnLst>
              <a:cxn ang="T6">
                <a:pos x="T0" y="T1"/>
              </a:cxn>
              <a:cxn ang="T7">
                <a:pos x="T2" y="T3"/>
              </a:cxn>
              <a:cxn ang="T8">
                <a:pos x="T4" y="T5"/>
              </a:cxn>
            </a:cxnLst>
            <a:rect l="0" t="0" r="r" b="b"/>
            <a:pathLst>
              <a:path w="1622" h="1948">
                <a:moveTo>
                  <a:pt x="1615" y="1948"/>
                </a:moveTo>
                <a:lnTo>
                  <a:pt x="1622" y="591"/>
                </a:lnTo>
                <a:lnTo>
                  <a:pt x="0" y="0"/>
                </a:lnTo>
              </a:path>
            </a:pathLst>
          </a:custGeom>
          <a:noFill/>
          <a:ln w="2540" cap="flat" cmpd="sng">
            <a:solidFill>
              <a:srgbClr val="3333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107950" tIns="53975" rIns="107950" bIns="53975"/>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746" name="Elbow Connector 55"/>
          <p:cNvCxnSpPr>
            <a:cxnSpLocks noChangeShapeType="1"/>
            <a:stCxn id="31774" idx="3"/>
            <a:endCxn id="31754" idx="1"/>
          </p:cNvCxnSpPr>
          <p:nvPr/>
        </p:nvCxnSpPr>
        <p:spPr bwMode="auto">
          <a:xfrm>
            <a:off x="3205163" y="3695700"/>
            <a:ext cx="3044825" cy="123825"/>
          </a:xfrm>
          <a:prstGeom prst="bentConnector3">
            <a:avLst>
              <a:gd name="adj1" fmla="val 50000"/>
            </a:avLst>
          </a:prstGeom>
          <a:noFill/>
          <a:ln w="12700" algn="ctr">
            <a:solidFill>
              <a:schemeClr val="accent1"/>
            </a:solidFill>
            <a:round/>
            <a:headEnd/>
            <a:tailEnd/>
          </a:ln>
          <a:extLst>
            <a:ext uri="{909E8E84-426E-40DD-AFC4-6F175D3DCCD1}">
              <a14:hiddenFill xmlns:a14="http://schemas.microsoft.com/office/drawing/2010/main">
                <a:noFill/>
              </a14:hiddenFill>
            </a:ext>
          </a:extLst>
        </p:spPr>
      </p:cxnSp>
      <p:sp>
        <p:nvSpPr>
          <p:cNvPr id="31747" name="Title 1"/>
          <p:cNvSpPr>
            <a:spLocks noGrp="1"/>
          </p:cNvSpPr>
          <p:nvPr>
            <p:ph type="title" idx="4294967295"/>
          </p:nvPr>
        </p:nvSpPr>
        <p:spPr>
          <a:xfrm>
            <a:off x="144463" y="155575"/>
            <a:ext cx="8999537" cy="533400"/>
          </a:xfrm>
        </p:spPr>
        <p:txBody>
          <a:bodyPr lIns="0" tIns="0" rIns="0" bIns="0" anchor="t"/>
          <a:lstStyle/>
          <a:p>
            <a:pPr eaLnBrk="1" hangingPunct="1"/>
            <a:r>
              <a:rPr lang="en-US" altLang="en-US" smtClean="0"/>
              <a:t>Web applications</a:t>
            </a:r>
          </a:p>
        </p:txBody>
      </p:sp>
      <p:sp>
        <p:nvSpPr>
          <p:cNvPr id="31748" name="Content Placeholder 2"/>
          <p:cNvSpPr>
            <a:spLocks noGrp="1"/>
          </p:cNvSpPr>
          <p:nvPr>
            <p:ph idx="4294967295"/>
          </p:nvPr>
        </p:nvSpPr>
        <p:spPr>
          <a:xfrm>
            <a:off x="90488" y="776288"/>
            <a:ext cx="8958262" cy="1597025"/>
          </a:xfrm>
        </p:spPr>
        <p:txBody>
          <a:bodyPr lIns="0" rIns="0"/>
          <a:lstStyle/>
          <a:p>
            <a:pPr marL="0" indent="0" eaLnBrk="1" hangingPunct="1"/>
            <a:r>
              <a:rPr lang="en-US" altLang="en-US" sz="2400" smtClean="0"/>
              <a:t>Web applications are made of multiple pieces:</a:t>
            </a:r>
          </a:p>
          <a:p>
            <a:pPr lvl="1" eaLnBrk="1" hangingPunct="1"/>
            <a:r>
              <a:rPr lang="en-US" altLang="en-US" sz="2000" smtClean="0"/>
              <a:t>They are often created by many different groups, including third parties.</a:t>
            </a:r>
          </a:p>
          <a:p>
            <a:pPr lvl="1" eaLnBrk="1" hangingPunct="1"/>
            <a:r>
              <a:rPr lang="en-US" altLang="en-US" sz="2000" smtClean="0"/>
              <a:t>They are updated on separate schedules and have different version numbers.</a:t>
            </a:r>
          </a:p>
          <a:p>
            <a:pPr lvl="1" eaLnBrk="1" hangingPunct="1"/>
            <a:r>
              <a:rPr lang="en-US" altLang="en-US" sz="2000" smtClean="0"/>
              <a:t>They are installed on multiple pieces of hardware at run time.</a:t>
            </a:r>
          </a:p>
          <a:p>
            <a:pPr lvl="1" eaLnBrk="1" hangingPunct="1">
              <a:buFont typeface="Wingdings" pitchFamily="2" charset="2"/>
              <a:buNone/>
            </a:pPr>
            <a:endParaRPr lang="en-US" altLang="en-US" smtClean="0"/>
          </a:p>
        </p:txBody>
      </p:sp>
      <p:pic>
        <p:nvPicPr>
          <p:cNvPr id="31749" name="Picture 2" descr="C:\Users\IBM_ADMIN\AppData\Local\Microsoft\Windows\Temporary Internet Files\Content.IE5\VP31U44W\MC90039147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500438"/>
            <a:ext cx="8874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6"/>
          <p:cNvSpPr txBox="1">
            <a:spLocks noChangeArrowheads="1"/>
          </p:cNvSpPr>
          <p:nvPr/>
        </p:nvSpPr>
        <p:spPr bwMode="auto">
          <a:xfrm>
            <a:off x="53975" y="3108325"/>
            <a:ext cx="200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Application user</a:t>
            </a:r>
          </a:p>
        </p:txBody>
      </p:sp>
      <p:pic>
        <p:nvPicPr>
          <p:cNvPr id="31751" name="Picture 3" descr="C:\Users\IBM_ADMIN\AppData\Local\Microsoft\Windows\Temporary Internet Files\Content.IE5\GKTQBYB9\MC90043484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8825" y="3257550"/>
            <a:ext cx="989013"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TextBox 13"/>
          <p:cNvSpPr txBox="1">
            <a:spLocks noChangeArrowheads="1"/>
          </p:cNvSpPr>
          <p:nvPr/>
        </p:nvSpPr>
        <p:spPr bwMode="auto">
          <a:xfrm>
            <a:off x="2944813" y="2914650"/>
            <a:ext cx="1476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Web servers</a:t>
            </a:r>
          </a:p>
        </p:txBody>
      </p:sp>
      <p:pic>
        <p:nvPicPr>
          <p:cNvPr id="31753" name="Picture 3" descr="C:\Users\IBM_ADMIN\AppData\Local\Microsoft\Windows\Temporary Internet Files\Content.IE5\GKTQBYB9\MC90043484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6625" y="3273425"/>
            <a:ext cx="989013"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3" descr="C:\Users\IBM_ADMIN\AppData\Local\Microsoft\Windows\Temporary Internet Files\Content.IE5\GKTQBYB9\MC90043484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988" y="3324225"/>
            <a:ext cx="987425"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5" name="Can 12"/>
          <p:cNvSpPr>
            <a:spLocks noChangeArrowheads="1"/>
          </p:cNvSpPr>
          <p:nvPr/>
        </p:nvSpPr>
        <p:spPr bwMode="auto">
          <a:xfrm>
            <a:off x="6848475" y="3814763"/>
            <a:ext cx="419100" cy="449262"/>
          </a:xfrm>
          <a:prstGeom prst="can">
            <a:avLst>
              <a:gd name="adj" fmla="val 25013"/>
            </a:avLst>
          </a:prstGeom>
          <a:solidFill>
            <a:srgbClr val="66FF33"/>
          </a:solidFill>
          <a:ln w="12700" algn="ctr">
            <a:solidFill>
              <a:schemeClr val="accent1"/>
            </a:solidFill>
            <a:round/>
            <a:headEnd/>
            <a:tailEnd/>
          </a:ln>
        </p:spPr>
        <p:txBody>
          <a:bodyPr wrap="none" anchor="ctr"/>
          <a:lstStyle/>
          <a:p>
            <a:endParaRPr lang="en-US" altLang="en-US" sz="2000" b="0"/>
          </a:p>
        </p:txBody>
      </p:sp>
      <p:grpSp>
        <p:nvGrpSpPr>
          <p:cNvPr id="31756" name="Group 59"/>
          <p:cNvGrpSpPr>
            <a:grpSpLocks/>
          </p:cNvGrpSpPr>
          <p:nvPr/>
        </p:nvGrpSpPr>
        <p:grpSpPr bwMode="auto">
          <a:xfrm>
            <a:off x="3455988" y="4194175"/>
            <a:ext cx="701675" cy="847725"/>
            <a:chOff x="3434481" y="3976296"/>
            <a:chExt cx="701080" cy="847370"/>
          </a:xfrm>
        </p:grpSpPr>
        <p:sp>
          <p:nvSpPr>
            <p:cNvPr id="31789" name="Folded Corner 8"/>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rot="10800000" wrap="none" anchor="ctr"/>
            <a:lstStyle/>
            <a:p>
              <a:endParaRPr lang="en-US" altLang="en-US" sz="2000" b="0"/>
            </a:p>
          </p:txBody>
        </p:sp>
        <p:sp>
          <p:nvSpPr>
            <p:cNvPr id="31790" name="Folded Corner 18"/>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rot="10800000" wrap="none" anchor="ctr"/>
            <a:lstStyle/>
            <a:p>
              <a:endParaRPr lang="en-US" altLang="en-US" sz="2000" b="0"/>
            </a:p>
          </p:txBody>
        </p:sp>
        <p:sp>
          <p:nvSpPr>
            <p:cNvPr id="31791" name="Folded Corner 19"/>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rot="10800000" wrap="none" anchor="ctr"/>
            <a:lstStyle/>
            <a:p>
              <a:endParaRPr lang="en-US" altLang="en-US" sz="2000" b="0"/>
            </a:p>
          </p:txBody>
        </p:sp>
      </p:grpSp>
      <p:sp>
        <p:nvSpPr>
          <p:cNvPr id="31757" name="TextBox 20"/>
          <p:cNvSpPr txBox="1">
            <a:spLocks noChangeArrowheads="1"/>
          </p:cNvSpPr>
          <p:nvPr/>
        </p:nvSpPr>
        <p:spPr bwMode="auto">
          <a:xfrm>
            <a:off x="4579938" y="290195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App servers</a:t>
            </a:r>
          </a:p>
        </p:txBody>
      </p:sp>
      <p:sp>
        <p:nvSpPr>
          <p:cNvPr id="31758" name="TextBox 21"/>
          <p:cNvSpPr txBox="1">
            <a:spLocks noChangeArrowheads="1"/>
          </p:cNvSpPr>
          <p:nvPr/>
        </p:nvSpPr>
        <p:spPr bwMode="auto">
          <a:xfrm>
            <a:off x="5888038" y="2914650"/>
            <a:ext cx="199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Database servers</a:t>
            </a:r>
          </a:p>
        </p:txBody>
      </p:sp>
      <p:cxnSp>
        <p:nvCxnSpPr>
          <p:cNvPr id="31759" name="Elbow Connector 17"/>
          <p:cNvCxnSpPr>
            <a:cxnSpLocks noChangeShapeType="1"/>
          </p:cNvCxnSpPr>
          <p:nvPr/>
        </p:nvCxnSpPr>
        <p:spPr bwMode="auto">
          <a:xfrm>
            <a:off x="5140325" y="4219575"/>
            <a:ext cx="263525" cy="20638"/>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1760" name="Elbow Connector 25"/>
          <p:cNvCxnSpPr>
            <a:cxnSpLocks noChangeShapeType="1"/>
          </p:cNvCxnSpPr>
          <p:nvPr/>
        </p:nvCxnSpPr>
        <p:spPr bwMode="auto">
          <a:xfrm>
            <a:off x="5748338" y="4240213"/>
            <a:ext cx="31750" cy="106362"/>
          </a:xfrm>
          <a:prstGeom prst="bentConnector3">
            <a:avLst>
              <a:gd name="adj1" fmla="val 45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grpSp>
        <p:nvGrpSpPr>
          <p:cNvPr id="31761" name="Group 8"/>
          <p:cNvGrpSpPr>
            <a:grpSpLocks noChangeAspect="1"/>
          </p:cNvGrpSpPr>
          <p:nvPr/>
        </p:nvGrpSpPr>
        <p:grpSpPr bwMode="auto">
          <a:xfrm>
            <a:off x="2017713" y="3305175"/>
            <a:ext cx="1187450" cy="781050"/>
            <a:chOff x="1296" y="1941"/>
            <a:chExt cx="748" cy="492"/>
          </a:xfrm>
        </p:grpSpPr>
        <p:sp>
          <p:nvSpPr>
            <p:cNvPr id="31774" name="AutoShape 7"/>
            <p:cNvSpPr>
              <a:spLocks noChangeAspect="1" noChangeArrowheads="1" noTextEdit="1"/>
            </p:cNvSpPr>
            <p:nvPr/>
          </p:nvSpPr>
          <p:spPr bwMode="auto">
            <a:xfrm>
              <a:off x="1296" y="1941"/>
              <a:ext cx="748"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75" name="Freeform 9"/>
            <p:cNvSpPr>
              <a:spLocks/>
            </p:cNvSpPr>
            <p:nvPr/>
          </p:nvSpPr>
          <p:spPr bwMode="auto">
            <a:xfrm>
              <a:off x="1388" y="1945"/>
              <a:ext cx="566" cy="347"/>
            </a:xfrm>
            <a:custGeom>
              <a:avLst/>
              <a:gdLst>
                <a:gd name="T0" fmla="*/ 0 w 1699"/>
                <a:gd name="T1" fmla="*/ 0 h 1041"/>
                <a:gd name="T2" fmla="*/ 0 w 1699"/>
                <a:gd name="T3" fmla="*/ 0 h 1041"/>
                <a:gd name="T4" fmla="*/ 0 w 1699"/>
                <a:gd name="T5" fmla="*/ 0 h 1041"/>
                <a:gd name="T6" fmla="*/ 0 w 1699"/>
                <a:gd name="T7" fmla="*/ 0 h 1041"/>
                <a:gd name="T8" fmla="*/ 0 w 1699"/>
                <a:gd name="T9" fmla="*/ 0 h 1041"/>
                <a:gd name="T10" fmla="*/ 0 w 1699"/>
                <a:gd name="T11" fmla="*/ 0 h 1041"/>
                <a:gd name="T12" fmla="*/ 0 w 1699"/>
                <a:gd name="T13" fmla="*/ 0 h 1041"/>
                <a:gd name="T14" fmla="*/ 0 w 1699"/>
                <a:gd name="T15" fmla="*/ 0 h 1041"/>
                <a:gd name="T16" fmla="*/ 0 w 1699"/>
                <a:gd name="T17" fmla="*/ 0 h 1041"/>
                <a:gd name="T18" fmla="*/ 0 w 1699"/>
                <a:gd name="T19" fmla="*/ 0 h 1041"/>
                <a:gd name="T20" fmla="*/ 0 w 1699"/>
                <a:gd name="T21" fmla="*/ 0 h 1041"/>
                <a:gd name="T22" fmla="*/ 0 w 1699"/>
                <a:gd name="T23" fmla="*/ 0 h 1041"/>
                <a:gd name="T24" fmla="*/ 0 w 1699"/>
                <a:gd name="T25" fmla="*/ 0 h 1041"/>
                <a:gd name="T26" fmla="*/ 0 w 1699"/>
                <a:gd name="T27" fmla="*/ 0 h 1041"/>
                <a:gd name="T28" fmla="*/ 0 w 1699"/>
                <a:gd name="T29" fmla="*/ 0 h 1041"/>
                <a:gd name="T30" fmla="*/ 0 w 1699"/>
                <a:gd name="T31" fmla="*/ 0 h 1041"/>
                <a:gd name="T32" fmla="*/ 0 w 1699"/>
                <a:gd name="T33" fmla="*/ 0 h 1041"/>
                <a:gd name="T34" fmla="*/ 0 w 1699"/>
                <a:gd name="T35" fmla="*/ 0 h 1041"/>
                <a:gd name="T36" fmla="*/ 0 w 1699"/>
                <a:gd name="T37" fmla="*/ 0 h 1041"/>
                <a:gd name="T38" fmla="*/ 0 w 1699"/>
                <a:gd name="T39" fmla="*/ 0 h 1041"/>
                <a:gd name="T40" fmla="*/ 0 w 1699"/>
                <a:gd name="T41" fmla="*/ 0 h 1041"/>
                <a:gd name="T42" fmla="*/ 0 w 1699"/>
                <a:gd name="T43" fmla="*/ 0 h 1041"/>
                <a:gd name="T44" fmla="*/ 0 w 1699"/>
                <a:gd name="T45" fmla="*/ 0 h 1041"/>
                <a:gd name="T46" fmla="*/ 0 w 1699"/>
                <a:gd name="T47" fmla="*/ 0 h 1041"/>
                <a:gd name="T48" fmla="*/ 0 w 1699"/>
                <a:gd name="T49" fmla="*/ 0 h 1041"/>
                <a:gd name="T50" fmla="*/ 0 w 1699"/>
                <a:gd name="T51" fmla="*/ 0 h 1041"/>
                <a:gd name="T52" fmla="*/ 0 w 1699"/>
                <a:gd name="T53" fmla="*/ 0 h 1041"/>
                <a:gd name="T54" fmla="*/ 0 w 1699"/>
                <a:gd name="T55" fmla="*/ 0 h 1041"/>
                <a:gd name="T56" fmla="*/ 0 w 1699"/>
                <a:gd name="T57" fmla="*/ 0 h 1041"/>
                <a:gd name="T58" fmla="*/ 0 w 1699"/>
                <a:gd name="T59" fmla="*/ 0 h 1041"/>
                <a:gd name="T60" fmla="*/ 0 w 1699"/>
                <a:gd name="T61" fmla="*/ 0 h 1041"/>
                <a:gd name="T62" fmla="*/ 0 w 1699"/>
                <a:gd name="T63" fmla="*/ 0 h 1041"/>
                <a:gd name="T64" fmla="*/ 0 w 1699"/>
                <a:gd name="T65" fmla="*/ 0 h 1041"/>
                <a:gd name="T66" fmla="*/ 0 w 1699"/>
                <a:gd name="T67" fmla="*/ 0 h 1041"/>
                <a:gd name="T68" fmla="*/ 0 w 1699"/>
                <a:gd name="T69" fmla="*/ 0 h 1041"/>
                <a:gd name="T70" fmla="*/ 0 w 1699"/>
                <a:gd name="T71" fmla="*/ 0 h 1041"/>
                <a:gd name="T72" fmla="*/ 0 w 1699"/>
                <a:gd name="T73" fmla="*/ 0 h 1041"/>
                <a:gd name="T74" fmla="*/ 0 w 1699"/>
                <a:gd name="T75" fmla="*/ 0 h 1041"/>
                <a:gd name="T76" fmla="*/ 0 w 1699"/>
                <a:gd name="T77" fmla="*/ 0 h 1041"/>
                <a:gd name="T78" fmla="*/ 0 w 1699"/>
                <a:gd name="T79" fmla="*/ 0 h 1041"/>
                <a:gd name="T80" fmla="*/ 0 w 1699"/>
                <a:gd name="T81" fmla="*/ 0 h 1041"/>
                <a:gd name="T82" fmla="*/ 0 w 1699"/>
                <a:gd name="T83" fmla="*/ 0 h 1041"/>
                <a:gd name="T84" fmla="*/ 0 w 1699"/>
                <a:gd name="T85" fmla="*/ 0 h 1041"/>
                <a:gd name="T86" fmla="*/ 0 w 1699"/>
                <a:gd name="T87" fmla="*/ 0 h 1041"/>
                <a:gd name="T88" fmla="*/ 0 w 1699"/>
                <a:gd name="T89" fmla="*/ 0 h 1041"/>
                <a:gd name="T90" fmla="*/ 0 w 1699"/>
                <a:gd name="T91" fmla="*/ 0 h 1041"/>
                <a:gd name="T92" fmla="*/ 0 w 1699"/>
                <a:gd name="T93" fmla="*/ 0 h 1041"/>
                <a:gd name="T94" fmla="*/ 0 w 1699"/>
                <a:gd name="T95" fmla="*/ 0 h 1041"/>
                <a:gd name="T96" fmla="*/ 0 w 1699"/>
                <a:gd name="T97" fmla="*/ 0 h 1041"/>
                <a:gd name="T98" fmla="*/ 0 w 1699"/>
                <a:gd name="T99" fmla="*/ 0 h 1041"/>
                <a:gd name="T100" fmla="*/ 0 w 1699"/>
                <a:gd name="T101" fmla="*/ 0 h 1041"/>
                <a:gd name="T102" fmla="*/ 0 w 1699"/>
                <a:gd name="T103" fmla="*/ 0 h 1041"/>
                <a:gd name="T104" fmla="*/ 0 w 1699"/>
                <a:gd name="T105" fmla="*/ 0 h 1041"/>
                <a:gd name="T106" fmla="*/ 0 w 1699"/>
                <a:gd name="T107" fmla="*/ 0 h 1041"/>
                <a:gd name="T108" fmla="*/ 0 w 1699"/>
                <a:gd name="T109" fmla="*/ 0 h 1041"/>
                <a:gd name="T110" fmla="*/ 0 w 1699"/>
                <a:gd name="T111" fmla="*/ 0 h 1041"/>
                <a:gd name="T112" fmla="*/ 0 w 1699"/>
                <a:gd name="T113" fmla="*/ 0 h 1041"/>
                <a:gd name="T114" fmla="*/ 0 w 1699"/>
                <a:gd name="T115" fmla="*/ 0 h 1041"/>
                <a:gd name="T116" fmla="*/ 0 w 1699"/>
                <a:gd name="T117" fmla="*/ 0 h 104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99" h="1041">
                  <a:moveTo>
                    <a:pt x="382" y="488"/>
                  </a:moveTo>
                  <a:lnTo>
                    <a:pt x="390" y="487"/>
                  </a:lnTo>
                  <a:lnTo>
                    <a:pt x="398" y="487"/>
                  </a:lnTo>
                  <a:lnTo>
                    <a:pt x="404" y="486"/>
                  </a:lnTo>
                  <a:lnTo>
                    <a:pt x="412" y="486"/>
                  </a:lnTo>
                  <a:lnTo>
                    <a:pt x="422" y="452"/>
                  </a:lnTo>
                  <a:lnTo>
                    <a:pt x="434" y="419"/>
                  </a:lnTo>
                  <a:lnTo>
                    <a:pt x="449" y="388"/>
                  </a:lnTo>
                  <a:lnTo>
                    <a:pt x="466" y="358"/>
                  </a:lnTo>
                  <a:lnTo>
                    <a:pt x="485" y="329"/>
                  </a:lnTo>
                  <a:lnTo>
                    <a:pt x="505" y="301"/>
                  </a:lnTo>
                  <a:lnTo>
                    <a:pt x="526" y="275"/>
                  </a:lnTo>
                  <a:lnTo>
                    <a:pt x="549" y="252"/>
                  </a:lnTo>
                  <a:lnTo>
                    <a:pt x="574" y="230"/>
                  </a:lnTo>
                  <a:lnTo>
                    <a:pt x="600" y="211"/>
                  </a:lnTo>
                  <a:lnTo>
                    <a:pt x="627" y="193"/>
                  </a:lnTo>
                  <a:lnTo>
                    <a:pt x="655" y="177"/>
                  </a:lnTo>
                  <a:lnTo>
                    <a:pt x="685" y="164"/>
                  </a:lnTo>
                  <a:lnTo>
                    <a:pt x="715" y="154"/>
                  </a:lnTo>
                  <a:lnTo>
                    <a:pt x="746" y="146"/>
                  </a:lnTo>
                  <a:lnTo>
                    <a:pt x="777" y="142"/>
                  </a:lnTo>
                  <a:lnTo>
                    <a:pt x="802" y="140"/>
                  </a:lnTo>
                  <a:lnTo>
                    <a:pt x="825" y="140"/>
                  </a:lnTo>
                  <a:lnTo>
                    <a:pt x="849" y="142"/>
                  </a:lnTo>
                  <a:lnTo>
                    <a:pt x="872" y="146"/>
                  </a:lnTo>
                  <a:lnTo>
                    <a:pt x="894" y="151"/>
                  </a:lnTo>
                  <a:lnTo>
                    <a:pt x="915" y="157"/>
                  </a:lnTo>
                  <a:lnTo>
                    <a:pt x="937" y="166"/>
                  </a:lnTo>
                  <a:lnTo>
                    <a:pt x="957" y="176"/>
                  </a:lnTo>
                  <a:lnTo>
                    <a:pt x="977" y="187"/>
                  </a:lnTo>
                  <a:lnTo>
                    <a:pt x="996" y="199"/>
                  </a:lnTo>
                  <a:lnTo>
                    <a:pt x="1013" y="213"/>
                  </a:lnTo>
                  <a:lnTo>
                    <a:pt x="1030" y="228"/>
                  </a:lnTo>
                  <a:lnTo>
                    <a:pt x="1047" y="245"/>
                  </a:lnTo>
                  <a:lnTo>
                    <a:pt x="1062" y="263"/>
                  </a:lnTo>
                  <a:lnTo>
                    <a:pt x="1076" y="281"/>
                  </a:lnTo>
                  <a:lnTo>
                    <a:pt x="1089" y="301"/>
                  </a:lnTo>
                  <a:lnTo>
                    <a:pt x="1107" y="292"/>
                  </a:lnTo>
                  <a:lnTo>
                    <a:pt x="1126" y="283"/>
                  </a:lnTo>
                  <a:lnTo>
                    <a:pt x="1145" y="276"/>
                  </a:lnTo>
                  <a:lnTo>
                    <a:pt x="1164" y="270"/>
                  </a:lnTo>
                  <a:lnTo>
                    <a:pt x="1183" y="264"/>
                  </a:lnTo>
                  <a:lnTo>
                    <a:pt x="1202" y="260"/>
                  </a:lnTo>
                  <a:lnTo>
                    <a:pt x="1222" y="255"/>
                  </a:lnTo>
                  <a:lnTo>
                    <a:pt x="1242" y="253"/>
                  </a:lnTo>
                  <a:lnTo>
                    <a:pt x="1285" y="251"/>
                  </a:lnTo>
                  <a:lnTo>
                    <a:pt x="1326" y="254"/>
                  </a:lnTo>
                  <a:lnTo>
                    <a:pt x="1367" y="262"/>
                  </a:lnTo>
                  <a:lnTo>
                    <a:pt x="1405" y="274"/>
                  </a:lnTo>
                  <a:lnTo>
                    <a:pt x="1442" y="291"/>
                  </a:lnTo>
                  <a:lnTo>
                    <a:pt x="1477" y="311"/>
                  </a:lnTo>
                  <a:lnTo>
                    <a:pt x="1509" y="335"/>
                  </a:lnTo>
                  <a:lnTo>
                    <a:pt x="1538" y="363"/>
                  </a:lnTo>
                  <a:lnTo>
                    <a:pt x="1565" y="395"/>
                  </a:lnTo>
                  <a:lnTo>
                    <a:pt x="1589" y="430"/>
                  </a:lnTo>
                  <a:lnTo>
                    <a:pt x="1609" y="467"/>
                  </a:lnTo>
                  <a:lnTo>
                    <a:pt x="1627" y="508"/>
                  </a:lnTo>
                  <a:lnTo>
                    <a:pt x="1640" y="550"/>
                  </a:lnTo>
                  <a:lnTo>
                    <a:pt x="1650" y="596"/>
                  </a:lnTo>
                  <a:lnTo>
                    <a:pt x="1656" y="643"/>
                  </a:lnTo>
                  <a:lnTo>
                    <a:pt x="1658" y="691"/>
                  </a:lnTo>
                  <a:lnTo>
                    <a:pt x="1656" y="733"/>
                  </a:lnTo>
                  <a:lnTo>
                    <a:pt x="1652" y="772"/>
                  </a:lnTo>
                  <a:lnTo>
                    <a:pt x="1644" y="812"/>
                  </a:lnTo>
                  <a:lnTo>
                    <a:pt x="1634" y="850"/>
                  </a:lnTo>
                  <a:lnTo>
                    <a:pt x="1648" y="820"/>
                  </a:lnTo>
                  <a:lnTo>
                    <a:pt x="1661" y="787"/>
                  </a:lnTo>
                  <a:lnTo>
                    <a:pt x="1672" y="755"/>
                  </a:lnTo>
                  <a:lnTo>
                    <a:pt x="1682" y="722"/>
                  </a:lnTo>
                  <a:lnTo>
                    <a:pt x="1688" y="688"/>
                  </a:lnTo>
                  <a:lnTo>
                    <a:pt x="1694" y="654"/>
                  </a:lnTo>
                  <a:lnTo>
                    <a:pt x="1698" y="618"/>
                  </a:lnTo>
                  <a:lnTo>
                    <a:pt x="1699" y="582"/>
                  </a:lnTo>
                  <a:lnTo>
                    <a:pt x="1697" y="531"/>
                  </a:lnTo>
                  <a:lnTo>
                    <a:pt x="1692" y="481"/>
                  </a:lnTo>
                  <a:lnTo>
                    <a:pt x="1681" y="433"/>
                  </a:lnTo>
                  <a:lnTo>
                    <a:pt x="1666" y="388"/>
                  </a:lnTo>
                  <a:lnTo>
                    <a:pt x="1648" y="345"/>
                  </a:lnTo>
                  <a:lnTo>
                    <a:pt x="1626" y="306"/>
                  </a:lnTo>
                  <a:lnTo>
                    <a:pt x="1600" y="270"/>
                  </a:lnTo>
                  <a:lnTo>
                    <a:pt x="1573" y="236"/>
                  </a:lnTo>
                  <a:lnTo>
                    <a:pt x="1540" y="206"/>
                  </a:lnTo>
                  <a:lnTo>
                    <a:pt x="1507" y="181"/>
                  </a:lnTo>
                  <a:lnTo>
                    <a:pt x="1470" y="159"/>
                  </a:lnTo>
                  <a:lnTo>
                    <a:pt x="1431" y="142"/>
                  </a:lnTo>
                  <a:lnTo>
                    <a:pt x="1391" y="128"/>
                  </a:lnTo>
                  <a:lnTo>
                    <a:pt x="1349" y="120"/>
                  </a:lnTo>
                  <a:lnTo>
                    <a:pt x="1304" y="117"/>
                  </a:lnTo>
                  <a:lnTo>
                    <a:pt x="1258" y="119"/>
                  </a:lnTo>
                  <a:lnTo>
                    <a:pt x="1237" y="122"/>
                  </a:lnTo>
                  <a:lnTo>
                    <a:pt x="1217" y="126"/>
                  </a:lnTo>
                  <a:lnTo>
                    <a:pt x="1196" y="130"/>
                  </a:lnTo>
                  <a:lnTo>
                    <a:pt x="1176" y="136"/>
                  </a:lnTo>
                  <a:lnTo>
                    <a:pt x="1156" y="144"/>
                  </a:lnTo>
                  <a:lnTo>
                    <a:pt x="1136" y="152"/>
                  </a:lnTo>
                  <a:lnTo>
                    <a:pt x="1117" y="159"/>
                  </a:lnTo>
                  <a:lnTo>
                    <a:pt x="1098" y="169"/>
                  </a:lnTo>
                  <a:lnTo>
                    <a:pt x="1084" y="148"/>
                  </a:lnTo>
                  <a:lnTo>
                    <a:pt x="1069" y="129"/>
                  </a:lnTo>
                  <a:lnTo>
                    <a:pt x="1054" y="110"/>
                  </a:lnTo>
                  <a:lnTo>
                    <a:pt x="1036" y="94"/>
                  </a:lnTo>
                  <a:lnTo>
                    <a:pt x="1018" y="77"/>
                  </a:lnTo>
                  <a:lnTo>
                    <a:pt x="999" y="63"/>
                  </a:lnTo>
                  <a:lnTo>
                    <a:pt x="979" y="49"/>
                  </a:lnTo>
                  <a:lnTo>
                    <a:pt x="959" y="38"/>
                  </a:lnTo>
                  <a:lnTo>
                    <a:pt x="937" y="27"/>
                  </a:lnTo>
                  <a:lnTo>
                    <a:pt x="914" y="19"/>
                  </a:lnTo>
                  <a:lnTo>
                    <a:pt x="892" y="11"/>
                  </a:lnTo>
                  <a:lnTo>
                    <a:pt x="869" y="6"/>
                  </a:lnTo>
                  <a:lnTo>
                    <a:pt x="844" y="2"/>
                  </a:lnTo>
                  <a:lnTo>
                    <a:pt x="820" y="0"/>
                  </a:lnTo>
                  <a:lnTo>
                    <a:pt x="794" y="0"/>
                  </a:lnTo>
                  <a:lnTo>
                    <a:pt x="768" y="1"/>
                  </a:lnTo>
                  <a:lnTo>
                    <a:pt x="735" y="7"/>
                  </a:lnTo>
                  <a:lnTo>
                    <a:pt x="702" y="15"/>
                  </a:lnTo>
                  <a:lnTo>
                    <a:pt x="670" y="26"/>
                  </a:lnTo>
                  <a:lnTo>
                    <a:pt x="639" y="39"/>
                  </a:lnTo>
                  <a:lnTo>
                    <a:pt x="609" y="56"/>
                  </a:lnTo>
                  <a:lnTo>
                    <a:pt x="580" y="74"/>
                  </a:lnTo>
                  <a:lnTo>
                    <a:pt x="552" y="95"/>
                  </a:lnTo>
                  <a:lnTo>
                    <a:pt x="527" y="118"/>
                  </a:lnTo>
                  <a:lnTo>
                    <a:pt x="502" y="144"/>
                  </a:lnTo>
                  <a:lnTo>
                    <a:pt x="479" y="171"/>
                  </a:lnTo>
                  <a:lnTo>
                    <a:pt x="458" y="199"/>
                  </a:lnTo>
                  <a:lnTo>
                    <a:pt x="439" y="230"/>
                  </a:lnTo>
                  <a:lnTo>
                    <a:pt x="421" y="262"/>
                  </a:lnTo>
                  <a:lnTo>
                    <a:pt x="405" y="295"/>
                  </a:lnTo>
                  <a:lnTo>
                    <a:pt x="393" y="330"/>
                  </a:lnTo>
                  <a:lnTo>
                    <a:pt x="382" y="365"/>
                  </a:lnTo>
                  <a:lnTo>
                    <a:pt x="374" y="365"/>
                  </a:lnTo>
                  <a:lnTo>
                    <a:pt x="366" y="366"/>
                  </a:lnTo>
                  <a:lnTo>
                    <a:pt x="358" y="366"/>
                  </a:lnTo>
                  <a:lnTo>
                    <a:pt x="350" y="368"/>
                  </a:lnTo>
                  <a:lnTo>
                    <a:pt x="314" y="373"/>
                  </a:lnTo>
                  <a:lnTo>
                    <a:pt x="280" y="382"/>
                  </a:lnTo>
                  <a:lnTo>
                    <a:pt x="246" y="395"/>
                  </a:lnTo>
                  <a:lnTo>
                    <a:pt x="215" y="412"/>
                  </a:lnTo>
                  <a:lnTo>
                    <a:pt x="184" y="432"/>
                  </a:lnTo>
                  <a:lnTo>
                    <a:pt x="156" y="454"/>
                  </a:lnTo>
                  <a:lnTo>
                    <a:pt x="129" y="480"/>
                  </a:lnTo>
                  <a:lnTo>
                    <a:pt x="104" y="508"/>
                  </a:lnTo>
                  <a:lnTo>
                    <a:pt x="81" y="538"/>
                  </a:lnTo>
                  <a:lnTo>
                    <a:pt x="61" y="570"/>
                  </a:lnTo>
                  <a:lnTo>
                    <a:pt x="44" y="605"/>
                  </a:lnTo>
                  <a:lnTo>
                    <a:pt x="29" y="640"/>
                  </a:lnTo>
                  <a:lnTo>
                    <a:pt x="17" y="678"/>
                  </a:lnTo>
                  <a:lnTo>
                    <a:pt x="8" y="717"/>
                  </a:lnTo>
                  <a:lnTo>
                    <a:pt x="2" y="757"/>
                  </a:lnTo>
                  <a:lnTo>
                    <a:pt x="0" y="797"/>
                  </a:lnTo>
                  <a:lnTo>
                    <a:pt x="1" y="833"/>
                  </a:lnTo>
                  <a:lnTo>
                    <a:pt x="5" y="866"/>
                  </a:lnTo>
                  <a:lnTo>
                    <a:pt x="11" y="900"/>
                  </a:lnTo>
                  <a:lnTo>
                    <a:pt x="20" y="931"/>
                  </a:lnTo>
                  <a:lnTo>
                    <a:pt x="31" y="961"/>
                  </a:lnTo>
                  <a:lnTo>
                    <a:pt x="45" y="990"/>
                  </a:lnTo>
                  <a:lnTo>
                    <a:pt x="59" y="1017"/>
                  </a:lnTo>
                  <a:lnTo>
                    <a:pt x="77" y="1041"/>
                  </a:lnTo>
                  <a:lnTo>
                    <a:pt x="66" y="1008"/>
                  </a:lnTo>
                  <a:lnTo>
                    <a:pt x="58" y="971"/>
                  </a:lnTo>
                  <a:lnTo>
                    <a:pt x="52" y="934"/>
                  </a:lnTo>
                  <a:lnTo>
                    <a:pt x="51" y="895"/>
                  </a:lnTo>
                  <a:lnTo>
                    <a:pt x="54" y="856"/>
                  </a:lnTo>
                  <a:lnTo>
                    <a:pt x="59" y="820"/>
                  </a:lnTo>
                  <a:lnTo>
                    <a:pt x="67" y="783"/>
                  </a:lnTo>
                  <a:lnTo>
                    <a:pt x="78" y="747"/>
                  </a:lnTo>
                  <a:lnTo>
                    <a:pt x="93" y="713"/>
                  </a:lnTo>
                  <a:lnTo>
                    <a:pt x="109" y="680"/>
                  </a:lnTo>
                  <a:lnTo>
                    <a:pt x="128" y="649"/>
                  </a:lnTo>
                  <a:lnTo>
                    <a:pt x="149" y="620"/>
                  </a:lnTo>
                  <a:lnTo>
                    <a:pt x="173" y="594"/>
                  </a:lnTo>
                  <a:lnTo>
                    <a:pt x="198" y="570"/>
                  </a:lnTo>
                  <a:lnTo>
                    <a:pt x="225" y="549"/>
                  </a:lnTo>
                  <a:lnTo>
                    <a:pt x="254" y="530"/>
                  </a:lnTo>
                  <a:lnTo>
                    <a:pt x="284" y="515"/>
                  </a:lnTo>
                  <a:lnTo>
                    <a:pt x="316" y="502"/>
                  </a:lnTo>
                  <a:lnTo>
                    <a:pt x="349" y="493"/>
                  </a:lnTo>
                  <a:lnTo>
                    <a:pt x="382" y="4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76" name="Freeform 10"/>
            <p:cNvSpPr>
              <a:spLocks/>
            </p:cNvSpPr>
            <p:nvPr/>
          </p:nvSpPr>
          <p:spPr bwMode="auto">
            <a:xfrm>
              <a:off x="1482" y="2327"/>
              <a:ext cx="171" cy="69"/>
            </a:xfrm>
            <a:custGeom>
              <a:avLst/>
              <a:gdLst>
                <a:gd name="T0" fmla="*/ 0 w 513"/>
                <a:gd name="T1" fmla="*/ 0 h 208"/>
                <a:gd name="T2" fmla="*/ 0 w 513"/>
                <a:gd name="T3" fmla="*/ 0 h 208"/>
                <a:gd name="T4" fmla="*/ 0 w 513"/>
                <a:gd name="T5" fmla="*/ 0 h 208"/>
                <a:gd name="T6" fmla="*/ 0 w 513"/>
                <a:gd name="T7" fmla="*/ 0 h 208"/>
                <a:gd name="T8" fmla="*/ 0 w 513"/>
                <a:gd name="T9" fmla="*/ 0 h 208"/>
                <a:gd name="T10" fmla="*/ 0 w 513"/>
                <a:gd name="T11" fmla="*/ 0 h 208"/>
                <a:gd name="T12" fmla="*/ 0 w 513"/>
                <a:gd name="T13" fmla="*/ 0 h 208"/>
                <a:gd name="T14" fmla="*/ 0 w 513"/>
                <a:gd name="T15" fmla="*/ 0 h 208"/>
                <a:gd name="T16" fmla="*/ 0 w 513"/>
                <a:gd name="T17" fmla="*/ 0 h 208"/>
                <a:gd name="T18" fmla="*/ 0 w 513"/>
                <a:gd name="T19" fmla="*/ 0 h 208"/>
                <a:gd name="T20" fmla="*/ 0 w 513"/>
                <a:gd name="T21" fmla="*/ 0 h 208"/>
                <a:gd name="T22" fmla="*/ 0 w 513"/>
                <a:gd name="T23" fmla="*/ 0 h 208"/>
                <a:gd name="T24" fmla="*/ 0 w 513"/>
                <a:gd name="T25" fmla="*/ 0 h 208"/>
                <a:gd name="T26" fmla="*/ 0 w 513"/>
                <a:gd name="T27" fmla="*/ 0 h 208"/>
                <a:gd name="T28" fmla="*/ 0 w 513"/>
                <a:gd name="T29" fmla="*/ 0 h 208"/>
                <a:gd name="T30" fmla="*/ 0 w 513"/>
                <a:gd name="T31" fmla="*/ 0 h 208"/>
                <a:gd name="T32" fmla="*/ 0 w 513"/>
                <a:gd name="T33" fmla="*/ 0 h 208"/>
                <a:gd name="T34" fmla="*/ 0 w 513"/>
                <a:gd name="T35" fmla="*/ 0 h 208"/>
                <a:gd name="T36" fmla="*/ 0 w 513"/>
                <a:gd name="T37" fmla="*/ 0 h 208"/>
                <a:gd name="T38" fmla="*/ 0 w 513"/>
                <a:gd name="T39" fmla="*/ 0 h 208"/>
                <a:gd name="T40" fmla="*/ 0 w 513"/>
                <a:gd name="T41" fmla="*/ 0 h 208"/>
                <a:gd name="T42" fmla="*/ 0 w 513"/>
                <a:gd name="T43" fmla="*/ 0 h 208"/>
                <a:gd name="T44" fmla="*/ 0 w 513"/>
                <a:gd name="T45" fmla="*/ 0 h 208"/>
                <a:gd name="T46" fmla="*/ 0 w 513"/>
                <a:gd name="T47" fmla="*/ 0 h 208"/>
                <a:gd name="T48" fmla="*/ 0 w 513"/>
                <a:gd name="T49" fmla="*/ 0 h 208"/>
                <a:gd name="T50" fmla="*/ 0 w 513"/>
                <a:gd name="T51" fmla="*/ 0 h 208"/>
                <a:gd name="T52" fmla="*/ 0 w 513"/>
                <a:gd name="T53" fmla="*/ 0 h 208"/>
                <a:gd name="T54" fmla="*/ 0 w 513"/>
                <a:gd name="T55" fmla="*/ 0 h 208"/>
                <a:gd name="T56" fmla="*/ 0 w 513"/>
                <a:gd name="T57" fmla="*/ 0 h 208"/>
                <a:gd name="T58" fmla="*/ 0 w 513"/>
                <a:gd name="T59" fmla="*/ 0 h 208"/>
                <a:gd name="T60" fmla="*/ 0 w 513"/>
                <a:gd name="T61" fmla="*/ 0 h 208"/>
                <a:gd name="T62" fmla="*/ 0 w 513"/>
                <a:gd name="T63" fmla="*/ 0 h 20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3" h="208">
                  <a:moveTo>
                    <a:pt x="0" y="33"/>
                  </a:moveTo>
                  <a:lnTo>
                    <a:pt x="3" y="52"/>
                  </a:lnTo>
                  <a:lnTo>
                    <a:pt x="10" y="71"/>
                  </a:lnTo>
                  <a:lnTo>
                    <a:pt x="18" y="87"/>
                  </a:lnTo>
                  <a:lnTo>
                    <a:pt x="28" y="104"/>
                  </a:lnTo>
                  <a:lnTo>
                    <a:pt x="39" y="120"/>
                  </a:lnTo>
                  <a:lnTo>
                    <a:pt x="52" y="135"/>
                  </a:lnTo>
                  <a:lnTo>
                    <a:pt x="68" y="149"/>
                  </a:lnTo>
                  <a:lnTo>
                    <a:pt x="83" y="161"/>
                  </a:lnTo>
                  <a:lnTo>
                    <a:pt x="101" y="172"/>
                  </a:lnTo>
                  <a:lnTo>
                    <a:pt x="120" y="182"/>
                  </a:lnTo>
                  <a:lnTo>
                    <a:pt x="141" y="190"/>
                  </a:lnTo>
                  <a:lnTo>
                    <a:pt x="162" y="197"/>
                  </a:lnTo>
                  <a:lnTo>
                    <a:pt x="185" y="202"/>
                  </a:lnTo>
                  <a:lnTo>
                    <a:pt x="207" y="205"/>
                  </a:lnTo>
                  <a:lnTo>
                    <a:pt x="231" y="208"/>
                  </a:lnTo>
                  <a:lnTo>
                    <a:pt x="256" y="208"/>
                  </a:lnTo>
                  <a:lnTo>
                    <a:pt x="282" y="205"/>
                  </a:lnTo>
                  <a:lnTo>
                    <a:pt x="306" y="202"/>
                  </a:lnTo>
                  <a:lnTo>
                    <a:pt x="329" y="195"/>
                  </a:lnTo>
                  <a:lnTo>
                    <a:pt x="353" y="189"/>
                  </a:lnTo>
                  <a:lnTo>
                    <a:pt x="375" y="180"/>
                  </a:lnTo>
                  <a:lnTo>
                    <a:pt x="395" y="169"/>
                  </a:lnTo>
                  <a:lnTo>
                    <a:pt x="415" y="156"/>
                  </a:lnTo>
                  <a:lnTo>
                    <a:pt x="433" y="143"/>
                  </a:lnTo>
                  <a:lnTo>
                    <a:pt x="450" y="129"/>
                  </a:lnTo>
                  <a:lnTo>
                    <a:pt x="464" y="113"/>
                  </a:lnTo>
                  <a:lnTo>
                    <a:pt x="478" y="96"/>
                  </a:lnTo>
                  <a:lnTo>
                    <a:pt x="489" y="79"/>
                  </a:lnTo>
                  <a:lnTo>
                    <a:pt x="499" y="60"/>
                  </a:lnTo>
                  <a:lnTo>
                    <a:pt x="505" y="41"/>
                  </a:lnTo>
                  <a:lnTo>
                    <a:pt x="511" y="21"/>
                  </a:lnTo>
                  <a:lnTo>
                    <a:pt x="513" y="0"/>
                  </a:lnTo>
                  <a:lnTo>
                    <a:pt x="502" y="11"/>
                  </a:lnTo>
                  <a:lnTo>
                    <a:pt x="491" y="21"/>
                  </a:lnTo>
                  <a:lnTo>
                    <a:pt x="478" y="31"/>
                  </a:lnTo>
                  <a:lnTo>
                    <a:pt x="464" y="41"/>
                  </a:lnTo>
                  <a:lnTo>
                    <a:pt x="450" y="50"/>
                  </a:lnTo>
                  <a:lnTo>
                    <a:pt x="434" y="57"/>
                  </a:lnTo>
                  <a:lnTo>
                    <a:pt x="419" y="65"/>
                  </a:lnTo>
                  <a:lnTo>
                    <a:pt x="402" y="73"/>
                  </a:lnTo>
                  <a:lnTo>
                    <a:pt x="384" y="80"/>
                  </a:lnTo>
                  <a:lnTo>
                    <a:pt x="366" y="85"/>
                  </a:lnTo>
                  <a:lnTo>
                    <a:pt x="348" y="91"/>
                  </a:lnTo>
                  <a:lnTo>
                    <a:pt x="329" y="94"/>
                  </a:lnTo>
                  <a:lnTo>
                    <a:pt x="309" y="99"/>
                  </a:lnTo>
                  <a:lnTo>
                    <a:pt x="290" y="101"/>
                  </a:lnTo>
                  <a:lnTo>
                    <a:pt x="269" y="103"/>
                  </a:lnTo>
                  <a:lnTo>
                    <a:pt x="249" y="104"/>
                  </a:lnTo>
                  <a:lnTo>
                    <a:pt x="230" y="104"/>
                  </a:lnTo>
                  <a:lnTo>
                    <a:pt x="211" y="104"/>
                  </a:lnTo>
                  <a:lnTo>
                    <a:pt x="194" y="103"/>
                  </a:lnTo>
                  <a:lnTo>
                    <a:pt x="176" y="102"/>
                  </a:lnTo>
                  <a:lnTo>
                    <a:pt x="158" y="99"/>
                  </a:lnTo>
                  <a:lnTo>
                    <a:pt x="141" y="96"/>
                  </a:lnTo>
                  <a:lnTo>
                    <a:pt x="125" y="92"/>
                  </a:lnTo>
                  <a:lnTo>
                    <a:pt x="108" y="87"/>
                  </a:lnTo>
                  <a:lnTo>
                    <a:pt x="92" y="83"/>
                  </a:lnTo>
                  <a:lnTo>
                    <a:pt x="77" y="77"/>
                  </a:lnTo>
                  <a:lnTo>
                    <a:pt x="62" y="71"/>
                  </a:lnTo>
                  <a:lnTo>
                    <a:pt x="49" y="64"/>
                  </a:lnTo>
                  <a:lnTo>
                    <a:pt x="35" y="57"/>
                  </a:lnTo>
                  <a:lnTo>
                    <a:pt x="23" y="50"/>
                  </a:lnTo>
                  <a:lnTo>
                    <a:pt x="11" y="42"/>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77" name="Freeform 11"/>
            <p:cNvSpPr>
              <a:spLocks/>
            </p:cNvSpPr>
            <p:nvPr/>
          </p:nvSpPr>
          <p:spPr bwMode="auto">
            <a:xfrm>
              <a:off x="1478" y="2271"/>
              <a:ext cx="171" cy="69"/>
            </a:xfrm>
            <a:custGeom>
              <a:avLst/>
              <a:gdLst>
                <a:gd name="T0" fmla="*/ 0 w 514"/>
                <a:gd name="T1" fmla="*/ 0 h 208"/>
                <a:gd name="T2" fmla="*/ 0 w 514"/>
                <a:gd name="T3" fmla="*/ 0 h 208"/>
                <a:gd name="T4" fmla="*/ 0 w 514"/>
                <a:gd name="T5" fmla="*/ 0 h 208"/>
                <a:gd name="T6" fmla="*/ 0 w 514"/>
                <a:gd name="T7" fmla="*/ 0 h 208"/>
                <a:gd name="T8" fmla="*/ 0 w 514"/>
                <a:gd name="T9" fmla="*/ 0 h 208"/>
                <a:gd name="T10" fmla="*/ 0 w 514"/>
                <a:gd name="T11" fmla="*/ 0 h 208"/>
                <a:gd name="T12" fmla="*/ 0 w 514"/>
                <a:gd name="T13" fmla="*/ 0 h 208"/>
                <a:gd name="T14" fmla="*/ 0 w 514"/>
                <a:gd name="T15" fmla="*/ 0 h 208"/>
                <a:gd name="T16" fmla="*/ 0 w 514"/>
                <a:gd name="T17" fmla="*/ 0 h 208"/>
                <a:gd name="T18" fmla="*/ 0 w 514"/>
                <a:gd name="T19" fmla="*/ 0 h 208"/>
                <a:gd name="T20" fmla="*/ 0 w 514"/>
                <a:gd name="T21" fmla="*/ 0 h 208"/>
                <a:gd name="T22" fmla="*/ 0 w 514"/>
                <a:gd name="T23" fmla="*/ 0 h 208"/>
                <a:gd name="T24" fmla="*/ 0 w 514"/>
                <a:gd name="T25" fmla="*/ 0 h 208"/>
                <a:gd name="T26" fmla="*/ 0 w 514"/>
                <a:gd name="T27" fmla="*/ 0 h 208"/>
                <a:gd name="T28" fmla="*/ 0 w 514"/>
                <a:gd name="T29" fmla="*/ 0 h 208"/>
                <a:gd name="T30" fmla="*/ 0 w 514"/>
                <a:gd name="T31" fmla="*/ 0 h 208"/>
                <a:gd name="T32" fmla="*/ 0 w 514"/>
                <a:gd name="T33" fmla="*/ 0 h 208"/>
                <a:gd name="T34" fmla="*/ 0 w 514"/>
                <a:gd name="T35" fmla="*/ 0 h 208"/>
                <a:gd name="T36" fmla="*/ 0 w 514"/>
                <a:gd name="T37" fmla="*/ 0 h 208"/>
                <a:gd name="T38" fmla="*/ 0 w 514"/>
                <a:gd name="T39" fmla="*/ 0 h 208"/>
                <a:gd name="T40" fmla="*/ 0 w 514"/>
                <a:gd name="T41" fmla="*/ 0 h 208"/>
                <a:gd name="T42" fmla="*/ 0 w 514"/>
                <a:gd name="T43" fmla="*/ 0 h 208"/>
                <a:gd name="T44" fmla="*/ 0 w 514"/>
                <a:gd name="T45" fmla="*/ 0 h 208"/>
                <a:gd name="T46" fmla="*/ 0 w 514"/>
                <a:gd name="T47" fmla="*/ 0 h 208"/>
                <a:gd name="T48" fmla="*/ 0 w 514"/>
                <a:gd name="T49" fmla="*/ 0 h 208"/>
                <a:gd name="T50" fmla="*/ 0 w 514"/>
                <a:gd name="T51" fmla="*/ 0 h 208"/>
                <a:gd name="T52" fmla="*/ 0 w 514"/>
                <a:gd name="T53" fmla="*/ 0 h 208"/>
                <a:gd name="T54" fmla="*/ 0 w 514"/>
                <a:gd name="T55" fmla="*/ 0 h 208"/>
                <a:gd name="T56" fmla="*/ 0 w 514"/>
                <a:gd name="T57" fmla="*/ 0 h 208"/>
                <a:gd name="T58" fmla="*/ 0 w 514"/>
                <a:gd name="T59" fmla="*/ 0 h 208"/>
                <a:gd name="T60" fmla="*/ 0 w 514"/>
                <a:gd name="T61" fmla="*/ 0 h 208"/>
                <a:gd name="T62" fmla="*/ 0 w 514"/>
                <a:gd name="T63" fmla="*/ 0 h 20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4" h="208">
                  <a:moveTo>
                    <a:pt x="0" y="33"/>
                  </a:moveTo>
                  <a:lnTo>
                    <a:pt x="4" y="52"/>
                  </a:lnTo>
                  <a:lnTo>
                    <a:pt x="10" y="71"/>
                  </a:lnTo>
                  <a:lnTo>
                    <a:pt x="17" y="88"/>
                  </a:lnTo>
                  <a:lnTo>
                    <a:pt x="27" y="104"/>
                  </a:lnTo>
                  <a:lnTo>
                    <a:pt x="40" y="120"/>
                  </a:lnTo>
                  <a:lnTo>
                    <a:pt x="53" y="135"/>
                  </a:lnTo>
                  <a:lnTo>
                    <a:pt x="68" y="149"/>
                  </a:lnTo>
                  <a:lnTo>
                    <a:pt x="84" y="161"/>
                  </a:lnTo>
                  <a:lnTo>
                    <a:pt x="102" y="172"/>
                  </a:lnTo>
                  <a:lnTo>
                    <a:pt x="121" y="182"/>
                  </a:lnTo>
                  <a:lnTo>
                    <a:pt x="142" y="190"/>
                  </a:lnTo>
                  <a:lnTo>
                    <a:pt x="163" y="197"/>
                  </a:lnTo>
                  <a:lnTo>
                    <a:pt x="186" y="202"/>
                  </a:lnTo>
                  <a:lnTo>
                    <a:pt x="208" y="205"/>
                  </a:lnTo>
                  <a:lnTo>
                    <a:pt x="232" y="208"/>
                  </a:lnTo>
                  <a:lnTo>
                    <a:pt x="257" y="208"/>
                  </a:lnTo>
                  <a:lnTo>
                    <a:pt x="282" y="205"/>
                  </a:lnTo>
                  <a:lnTo>
                    <a:pt x="307" y="202"/>
                  </a:lnTo>
                  <a:lnTo>
                    <a:pt x="330" y="195"/>
                  </a:lnTo>
                  <a:lnTo>
                    <a:pt x="354" y="189"/>
                  </a:lnTo>
                  <a:lnTo>
                    <a:pt x="376" y="180"/>
                  </a:lnTo>
                  <a:lnTo>
                    <a:pt x="396" y="169"/>
                  </a:lnTo>
                  <a:lnTo>
                    <a:pt x="416" y="157"/>
                  </a:lnTo>
                  <a:lnTo>
                    <a:pt x="434" y="143"/>
                  </a:lnTo>
                  <a:lnTo>
                    <a:pt x="451" y="129"/>
                  </a:lnTo>
                  <a:lnTo>
                    <a:pt x="465" y="113"/>
                  </a:lnTo>
                  <a:lnTo>
                    <a:pt x="478" y="96"/>
                  </a:lnTo>
                  <a:lnTo>
                    <a:pt x="490" y="79"/>
                  </a:lnTo>
                  <a:lnTo>
                    <a:pt x="500" y="60"/>
                  </a:lnTo>
                  <a:lnTo>
                    <a:pt x="506" y="41"/>
                  </a:lnTo>
                  <a:lnTo>
                    <a:pt x="512" y="21"/>
                  </a:lnTo>
                  <a:lnTo>
                    <a:pt x="514" y="0"/>
                  </a:lnTo>
                  <a:lnTo>
                    <a:pt x="503" y="11"/>
                  </a:lnTo>
                  <a:lnTo>
                    <a:pt x="491" y="21"/>
                  </a:lnTo>
                  <a:lnTo>
                    <a:pt x="478" y="31"/>
                  </a:lnTo>
                  <a:lnTo>
                    <a:pt x="464" y="41"/>
                  </a:lnTo>
                  <a:lnTo>
                    <a:pt x="449" y="50"/>
                  </a:lnTo>
                  <a:lnTo>
                    <a:pt x="435" y="59"/>
                  </a:lnTo>
                  <a:lnTo>
                    <a:pt x="418" y="66"/>
                  </a:lnTo>
                  <a:lnTo>
                    <a:pt x="403" y="73"/>
                  </a:lnTo>
                  <a:lnTo>
                    <a:pt x="385" y="80"/>
                  </a:lnTo>
                  <a:lnTo>
                    <a:pt x="367" y="85"/>
                  </a:lnTo>
                  <a:lnTo>
                    <a:pt x="349" y="91"/>
                  </a:lnTo>
                  <a:lnTo>
                    <a:pt x="330" y="95"/>
                  </a:lnTo>
                  <a:lnTo>
                    <a:pt x="310" y="99"/>
                  </a:lnTo>
                  <a:lnTo>
                    <a:pt x="291" y="101"/>
                  </a:lnTo>
                  <a:lnTo>
                    <a:pt x="270" y="103"/>
                  </a:lnTo>
                  <a:lnTo>
                    <a:pt x="250" y="104"/>
                  </a:lnTo>
                  <a:lnTo>
                    <a:pt x="231" y="104"/>
                  </a:lnTo>
                  <a:lnTo>
                    <a:pt x="212" y="104"/>
                  </a:lnTo>
                  <a:lnTo>
                    <a:pt x="194" y="103"/>
                  </a:lnTo>
                  <a:lnTo>
                    <a:pt x="176" y="102"/>
                  </a:lnTo>
                  <a:lnTo>
                    <a:pt x="159" y="99"/>
                  </a:lnTo>
                  <a:lnTo>
                    <a:pt x="141" y="96"/>
                  </a:lnTo>
                  <a:lnTo>
                    <a:pt x="124" y="92"/>
                  </a:lnTo>
                  <a:lnTo>
                    <a:pt x="109" y="88"/>
                  </a:lnTo>
                  <a:lnTo>
                    <a:pt x="92" y="83"/>
                  </a:lnTo>
                  <a:lnTo>
                    <a:pt x="78" y="77"/>
                  </a:lnTo>
                  <a:lnTo>
                    <a:pt x="63" y="71"/>
                  </a:lnTo>
                  <a:lnTo>
                    <a:pt x="49" y="64"/>
                  </a:lnTo>
                  <a:lnTo>
                    <a:pt x="35" y="57"/>
                  </a:lnTo>
                  <a:lnTo>
                    <a:pt x="23" y="50"/>
                  </a:lnTo>
                  <a:lnTo>
                    <a:pt x="11" y="42"/>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78" name="Freeform 12"/>
            <p:cNvSpPr>
              <a:spLocks/>
            </p:cNvSpPr>
            <p:nvPr/>
          </p:nvSpPr>
          <p:spPr bwMode="auto">
            <a:xfrm>
              <a:off x="1394" y="2308"/>
              <a:ext cx="112" cy="45"/>
            </a:xfrm>
            <a:custGeom>
              <a:avLst/>
              <a:gdLst>
                <a:gd name="T0" fmla="*/ 0 w 337"/>
                <a:gd name="T1" fmla="*/ 0 h 137"/>
                <a:gd name="T2" fmla="*/ 0 w 337"/>
                <a:gd name="T3" fmla="*/ 0 h 137"/>
                <a:gd name="T4" fmla="*/ 0 w 337"/>
                <a:gd name="T5" fmla="*/ 0 h 137"/>
                <a:gd name="T6" fmla="*/ 0 w 337"/>
                <a:gd name="T7" fmla="*/ 0 h 137"/>
                <a:gd name="T8" fmla="*/ 0 w 337"/>
                <a:gd name="T9" fmla="*/ 0 h 137"/>
                <a:gd name="T10" fmla="*/ 0 w 337"/>
                <a:gd name="T11" fmla="*/ 0 h 137"/>
                <a:gd name="T12" fmla="*/ 0 w 337"/>
                <a:gd name="T13" fmla="*/ 0 h 137"/>
                <a:gd name="T14" fmla="*/ 0 w 337"/>
                <a:gd name="T15" fmla="*/ 0 h 137"/>
                <a:gd name="T16" fmla="*/ 0 w 337"/>
                <a:gd name="T17" fmla="*/ 0 h 137"/>
                <a:gd name="T18" fmla="*/ 0 w 337"/>
                <a:gd name="T19" fmla="*/ 0 h 137"/>
                <a:gd name="T20" fmla="*/ 0 w 337"/>
                <a:gd name="T21" fmla="*/ 0 h 137"/>
                <a:gd name="T22" fmla="*/ 0 w 337"/>
                <a:gd name="T23" fmla="*/ 0 h 137"/>
                <a:gd name="T24" fmla="*/ 0 w 337"/>
                <a:gd name="T25" fmla="*/ 0 h 137"/>
                <a:gd name="T26" fmla="*/ 0 w 337"/>
                <a:gd name="T27" fmla="*/ 0 h 137"/>
                <a:gd name="T28" fmla="*/ 0 w 337"/>
                <a:gd name="T29" fmla="*/ 0 h 137"/>
                <a:gd name="T30" fmla="*/ 0 w 337"/>
                <a:gd name="T31" fmla="*/ 0 h 137"/>
                <a:gd name="T32" fmla="*/ 0 w 337"/>
                <a:gd name="T33" fmla="*/ 0 h 137"/>
                <a:gd name="T34" fmla="*/ 0 w 337"/>
                <a:gd name="T35" fmla="*/ 0 h 137"/>
                <a:gd name="T36" fmla="*/ 0 w 337"/>
                <a:gd name="T37" fmla="*/ 0 h 137"/>
                <a:gd name="T38" fmla="*/ 0 w 337"/>
                <a:gd name="T39" fmla="*/ 0 h 137"/>
                <a:gd name="T40" fmla="*/ 0 w 337"/>
                <a:gd name="T41" fmla="*/ 0 h 137"/>
                <a:gd name="T42" fmla="*/ 0 w 337"/>
                <a:gd name="T43" fmla="*/ 0 h 137"/>
                <a:gd name="T44" fmla="*/ 0 w 337"/>
                <a:gd name="T45" fmla="*/ 0 h 137"/>
                <a:gd name="T46" fmla="*/ 0 w 337"/>
                <a:gd name="T47" fmla="*/ 0 h 137"/>
                <a:gd name="T48" fmla="*/ 0 w 337"/>
                <a:gd name="T49" fmla="*/ 0 h 137"/>
                <a:gd name="T50" fmla="*/ 0 w 337"/>
                <a:gd name="T51" fmla="*/ 0 h 137"/>
                <a:gd name="T52" fmla="*/ 0 w 337"/>
                <a:gd name="T53" fmla="*/ 0 h 137"/>
                <a:gd name="T54" fmla="*/ 0 w 337"/>
                <a:gd name="T55" fmla="*/ 0 h 137"/>
                <a:gd name="T56" fmla="*/ 0 w 337"/>
                <a:gd name="T57" fmla="*/ 0 h 137"/>
                <a:gd name="T58" fmla="*/ 0 w 337"/>
                <a:gd name="T59" fmla="*/ 0 h 137"/>
                <a:gd name="T60" fmla="*/ 0 w 337"/>
                <a:gd name="T61" fmla="*/ 0 h 137"/>
                <a:gd name="T62" fmla="*/ 0 w 337"/>
                <a:gd name="T63" fmla="*/ 0 h 137"/>
                <a:gd name="T64" fmla="*/ 0 w 337"/>
                <a:gd name="T65" fmla="*/ 0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7" h="137">
                  <a:moveTo>
                    <a:pt x="0" y="22"/>
                  </a:moveTo>
                  <a:lnTo>
                    <a:pt x="7" y="47"/>
                  </a:lnTo>
                  <a:lnTo>
                    <a:pt x="18" y="69"/>
                  </a:lnTo>
                  <a:lnTo>
                    <a:pt x="35" y="89"/>
                  </a:lnTo>
                  <a:lnTo>
                    <a:pt x="56" y="106"/>
                  </a:lnTo>
                  <a:lnTo>
                    <a:pt x="79" y="120"/>
                  </a:lnTo>
                  <a:lnTo>
                    <a:pt x="107" y="130"/>
                  </a:lnTo>
                  <a:lnTo>
                    <a:pt x="136" y="136"/>
                  </a:lnTo>
                  <a:lnTo>
                    <a:pt x="168" y="137"/>
                  </a:lnTo>
                  <a:lnTo>
                    <a:pt x="202" y="133"/>
                  </a:lnTo>
                  <a:lnTo>
                    <a:pt x="232" y="124"/>
                  </a:lnTo>
                  <a:lnTo>
                    <a:pt x="261" y="111"/>
                  </a:lnTo>
                  <a:lnTo>
                    <a:pt x="285" y="94"/>
                  </a:lnTo>
                  <a:lnTo>
                    <a:pt x="306" y="74"/>
                  </a:lnTo>
                  <a:lnTo>
                    <a:pt x="322" y="52"/>
                  </a:lnTo>
                  <a:lnTo>
                    <a:pt x="333" y="26"/>
                  </a:lnTo>
                  <a:lnTo>
                    <a:pt x="337" y="0"/>
                  </a:lnTo>
                  <a:lnTo>
                    <a:pt x="322" y="14"/>
                  </a:lnTo>
                  <a:lnTo>
                    <a:pt x="305" y="26"/>
                  </a:lnTo>
                  <a:lnTo>
                    <a:pt x="285" y="38"/>
                  </a:lnTo>
                  <a:lnTo>
                    <a:pt x="264" y="48"/>
                  </a:lnTo>
                  <a:lnTo>
                    <a:pt x="241" y="57"/>
                  </a:lnTo>
                  <a:lnTo>
                    <a:pt x="216" y="62"/>
                  </a:lnTo>
                  <a:lnTo>
                    <a:pt x="190" y="67"/>
                  </a:lnTo>
                  <a:lnTo>
                    <a:pt x="164" y="69"/>
                  </a:lnTo>
                  <a:lnTo>
                    <a:pt x="139" y="69"/>
                  </a:lnTo>
                  <a:lnTo>
                    <a:pt x="116" y="67"/>
                  </a:lnTo>
                  <a:lnTo>
                    <a:pt x="92" y="63"/>
                  </a:lnTo>
                  <a:lnTo>
                    <a:pt x="71" y="58"/>
                  </a:lnTo>
                  <a:lnTo>
                    <a:pt x="51" y="51"/>
                  </a:lnTo>
                  <a:lnTo>
                    <a:pt x="32" y="43"/>
                  </a:lnTo>
                  <a:lnTo>
                    <a:pt x="16" y="33"/>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79" name="Freeform 13"/>
            <p:cNvSpPr>
              <a:spLocks/>
            </p:cNvSpPr>
            <p:nvPr/>
          </p:nvSpPr>
          <p:spPr bwMode="auto">
            <a:xfrm>
              <a:off x="1603" y="2373"/>
              <a:ext cx="113" cy="45"/>
            </a:xfrm>
            <a:custGeom>
              <a:avLst/>
              <a:gdLst>
                <a:gd name="T0" fmla="*/ 0 w 339"/>
                <a:gd name="T1" fmla="*/ 0 h 136"/>
                <a:gd name="T2" fmla="*/ 0 w 339"/>
                <a:gd name="T3" fmla="*/ 0 h 136"/>
                <a:gd name="T4" fmla="*/ 0 w 339"/>
                <a:gd name="T5" fmla="*/ 0 h 136"/>
                <a:gd name="T6" fmla="*/ 0 w 339"/>
                <a:gd name="T7" fmla="*/ 0 h 136"/>
                <a:gd name="T8" fmla="*/ 0 w 339"/>
                <a:gd name="T9" fmla="*/ 0 h 136"/>
                <a:gd name="T10" fmla="*/ 0 w 339"/>
                <a:gd name="T11" fmla="*/ 0 h 136"/>
                <a:gd name="T12" fmla="*/ 0 w 339"/>
                <a:gd name="T13" fmla="*/ 0 h 136"/>
                <a:gd name="T14" fmla="*/ 0 w 339"/>
                <a:gd name="T15" fmla="*/ 0 h 136"/>
                <a:gd name="T16" fmla="*/ 0 w 339"/>
                <a:gd name="T17" fmla="*/ 0 h 136"/>
                <a:gd name="T18" fmla="*/ 0 w 339"/>
                <a:gd name="T19" fmla="*/ 0 h 136"/>
                <a:gd name="T20" fmla="*/ 0 w 339"/>
                <a:gd name="T21" fmla="*/ 0 h 136"/>
                <a:gd name="T22" fmla="*/ 0 w 339"/>
                <a:gd name="T23" fmla="*/ 0 h 136"/>
                <a:gd name="T24" fmla="*/ 0 w 339"/>
                <a:gd name="T25" fmla="*/ 0 h 136"/>
                <a:gd name="T26" fmla="*/ 0 w 339"/>
                <a:gd name="T27" fmla="*/ 0 h 136"/>
                <a:gd name="T28" fmla="*/ 0 w 339"/>
                <a:gd name="T29" fmla="*/ 0 h 136"/>
                <a:gd name="T30" fmla="*/ 0 w 339"/>
                <a:gd name="T31" fmla="*/ 0 h 136"/>
                <a:gd name="T32" fmla="*/ 0 w 339"/>
                <a:gd name="T33" fmla="*/ 0 h 136"/>
                <a:gd name="T34" fmla="*/ 0 w 339"/>
                <a:gd name="T35" fmla="*/ 0 h 136"/>
                <a:gd name="T36" fmla="*/ 0 w 339"/>
                <a:gd name="T37" fmla="*/ 0 h 136"/>
                <a:gd name="T38" fmla="*/ 0 w 339"/>
                <a:gd name="T39" fmla="*/ 0 h 136"/>
                <a:gd name="T40" fmla="*/ 0 w 339"/>
                <a:gd name="T41" fmla="*/ 0 h 136"/>
                <a:gd name="T42" fmla="*/ 0 w 339"/>
                <a:gd name="T43" fmla="*/ 0 h 136"/>
                <a:gd name="T44" fmla="*/ 0 w 339"/>
                <a:gd name="T45" fmla="*/ 0 h 136"/>
                <a:gd name="T46" fmla="*/ 0 w 339"/>
                <a:gd name="T47" fmla="*/ 0 h 136"/>
                <a:gd name="T48" fmla="*/ 0 w 339"/>
                <a:gd name="T49" fmla="*/ 0 h 136"/>
                <a:gd name="T50" fmla="*/ 0 w 339"/>
                <a:gd name="T51" fmla="*/ 0 h 136"/>
                <a:gd name="T52" fmla="*/ 0 w 339"/>
                <a:gd name="T53" fmla="*/ 0 h 136"/>
                <a:gd name="T54" fmla="*/ 0 w 339"/>
                <a:gd name="T55" fmla="*/ 0 h 136"/>
                <a:gd name="T56" fmla="*/ 0 w 339"/>
                <a:gd name="T57" fmla="*/ 0 h 136"/>
                <a:gd name="T58" fmla="*/ 0 w 339"/>
                <a:gd name="T59" fmla="*/ 0 h 136"/>
                <a:gd name="T60" fmla="*/ 0 w 339"/>
                <a:gd name="T61" fmla="*/ 0 h 136"/>
                <a:gd name="T62" fmla="*/ 0 w 339"/>
                <a:gd name="T63" fmla="*/ 0 h 136"/>
                <a:gd name="T64" fmla="*/ 0 w 339"/>
                <a:gd name="T65" fmla="*/ 0 h 1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9" h="136">
                  <a:moveTo>
                    <a:pt x="0" y="22"/>
                  </a:moveTo>
                  <a:lnTo>
                    <a:pt x="7" y="46"/>
                  </a:lnTo>
                  <a:lnTo>
                    <a:pt x="18" y="69"/>
                  </a:lnTo>
                  <a:lnTo>
                    <a:pt x="35" y="89"/>
                  </a:lnTo>
                  <a:lnTo>
                    <a:pt x="56" y="105"/>
                  </a:lnTo>
                  <a:lnTo>
                    <a:pt x="79" y="120"/>
                  </a:lnTo>
                  <a:lnTo>
                    <a:pt x="107" y="130"/>
                  </a:lnTo>
                  <a:lnTo>
                    <a:pt x="136" y="135"/>
                  </a:lnTo>
                  <a:lnTo>
                    <a:pt x="168" y="136"/>
                  </a:lnTo>
                  <a:lnTo>
                    <a:pt x="202" y="133"/>
                  </a:lnTo>
                  <a:lnTo>
                    <a:pt x="233" y="124"/>
                  </a:lnTo>
                  <a:lnTo>
                    <a:pt x="261" y="111"/>
                  </a:lnTo>
                  <a:lnTo>
                    <a:pt x="285" y="94"/>
                  </a:lnTo>
                  <a:lnTo>
                    <a:pt x="306" y="74"/>
                  </a:lnTo>
                  <a:lnTo>
                    <a:pt x="323" y="52"/>
                  </a:lnTo>
                  <a:lnTo>
                    <a:pt x="333" y="26"/>
                  </a:lnTo>
                  <a:lnTo>
                    <a:pt x="339" y="0"/>
                  </a:lnTo>
                  <a:lnTo>
                    <a:pt x="323" y="14"/>
                  </a:lnTo>
                  <a:lnTo>
                    <a:pt x="305" y="26"/>
                  </a:lnTo>
                  <a:lnTo>
                    <a:pt x="286" y="37"/>
                  </a:lnTo>
                  <a:lnTo>
                    <a:pt x="265" y="47"/>
                  </a:lnTo>
                  <a:lnTo>
                    <a:pt x="242" y="56"/>
                  </a:lnTo>
                  <a:lnTo>
                    <a:pt x="217" y="62"/>
                  </a:lnTo>
                  <a:lnTo>
                    <a:pt x="192" y="66"/>
                  </a:lnTo>
                  <a:lnTo>
                    <a:pt x="165" y="69"/>
                  </a:lnTo>
                  <a:lnTo>
                    <a:pt x="140" y="69"/>
                  </a:lnTo>
                  <a:lnTo>
                    <a:pt x="116" y="66"/>
                  </a:lnTo>
                  <a:lnTo>
                    <a:pt x="94" y="63"/>
                  </a:lnTo>
                  <a:lnTo>
                    <a:pt x="71" y="57"/>
                  </a:lnTo>
                  <a:lnTo>
                    <a:pt x="51" y="51"/>
                  </a:lnTo>
                  <a:lnTo>
                    <a:pt x="32" y="43"/>
                  </a:lnTo>
                  <a:lnTo>
                    <a:pt x="16" y="33"/>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80" name="Freeform 14"/>
            <p:cNvSpPr>
              <a:spLocks/>
            </p:cNvSpPr>
            <p:nvPr/>
          </p:nvSpPr>
          <p:spPr bwMode="auto">
            <a:xfrm>
              <a:off x="1345" y="2363"/>
              <a:ext cx="112" cy="45"/>
            </a:xfrm>
            <a:custGeom>
              <a:avLst/>
              <a:gdLst>
                <a:gd name="T0" fmla="*/ 0 w 336"/>
                <a:gd name="T1" fmla="*/ 0 h 135"/>
                <a:gd name="T2" fmla="*/ 0 w 336"/>
                <a:gd name="T3" fmla="*/ 0 h 135"/>
                <a:gd name="T4" fmla="*/ 0 w 336"/>
                <a:gd name="T5" fmla="*/ 0 h 135"/>
                <a:gd name="T6" fmla="*/ 0 w 336"/>
                <a:gd name="T7" fmla="*/ 0 h 135"/>
                <a:gd name="T8" fmla="*/ 0 w 336"/>
                <a:gd name="T9" fmla="*/ 0 h 135"/>
                <a:gd name="T10" fmla="*/ 0 w 336"/>
                <a:gd name="T11" fmla="*/ 0 h 135"/>
                <a:gd name="T12" fmla="*/ 0 w 336"/>
                <a:gd name="T13" fmla="*/ 0 h 135"/>
                <a:gd name="T14" fmla="*/ 0 w 336"/>
                <a:gd name="T15" fmla="*/ 0 h 135"/>
                <a:gd name="T16" fmla="*/ 0 w 336"/>
                <a:gd name="T17" fmla="*/ 0 h 135"/>
                <a:gd name="T18" fmla="*/ 0 w 336"/>
                <a:gd name="T19" fmla="*/ 0 h 135"/>
                <a:gd name="T20" fmla="*/ 0 w 336"/>
                <a:gd name="T21" fmla="*/ 0 h 135"/>
                <a:gd name="T22" fmla="*/ 0 w 336"/>
                <a:gd name="T23" fmla="*/ 0 h 135"/>
                <a:gd name="T24" fmla="*/ 0 w 336"/>
                <a:gd name="T25" fmla="*/ 0 h 135"/>
                <a:gd name="T26" fmla="*/ 0 w 336"/>
                <a:gd name="T27" fmla="*/ 0 h 135"/>
                <a:gd name="T28" fmla="*/ 0 w 336"/>
                <a:gd name="T29" fmla="*/ 0 h 135"/>
                <a:gd name="T30" fmla="*/ 0 w 336"/>
                <a:gd name="T31" fmla="*/ 0 h 135"/>
                <a:gd name="T32" fmla="*/ 0 w 336"/>
                <a:gd name="T33" fmla="*/ 0 h 135"/>
                <a:gd name="T34" fmla="*/ 0 w 336"/>
                <a:gd name="T35" fmla="*/ 0 h 135"/>
                <a:gd name="T36" fmla="*/ 0 w 336"/>
                <a:gd name="T37" fmla="*/ 0 h 135"/>
                <a:gd name="T38" fmla="*/ 0 w 336"/>
                <a:gd name="T39" fmla="*/ 0 h 135"/>
                <a:gd name="T40" fmla="*/ 0 w 336"/>
                <a:gd name="T41" fmla="*/ 0 h 135"/>
                <a:gd name="T42" fmla="*/ 0 w 336"/>
                <a:gd name="T43" fmla="*/ 0 h 135"/>
                <a:gd name="T44" fmla="*/ 0 w 336"/>
                <a:gd name="T45" fmla="*/ 0 h 135"/>
                <a:gd name="T46" fmla="*/ 0 w 336"/>
                <a:gd name="T47" fmla="*/ 0 h 135"/>
                <a:gd name="T48" fmla="*/ 0 w 336"/>
                <a:gd name="T49" fmla="*/ 0 h 135"/>
                <a:gd name="T50" fmla="*/ 0 w 336"/>
                <a:gd name="T51" fmla="*/ 0 h 135"/>
                <a:gd name="T52" fmla="*/ 0 w 336"/>
                <a:gd name="T53" fmla="*/ 0 h 135"/>
                <a:gd name="T54" fmla="*/ 0 w 336"/>
                <a:gd name="T55" fmla="*/ 0 h 135"/>
                <a:gd name="T56" fmla="*/ 0 w 336"/>
                <a:gd name="T57" fmla="*/ 0 h 135"/>
                <a:gd name="T58" fmla="*/ 0 w 336"/>
                <a:gd name="T59" fmla="*/ 0 h 135"/>
                <a:gd name="T60" fmla="*/ 0 w 336"/>
                <a:gd name="T61" fmla="*/ 0 h 135"/>
                <a:gd name="T62" fmla="*/ 0 w 336"/>
                <a:gd name="T63" fmla="*/ 0 h 135"/>
                <a:gd name="T64" fmla="*/ 0 w 336"/>
                <a:gd name="T65" fmla="*/ 0 h 1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135">
                  <a:moveTo>
                    <a:pt x="0" y="21"/>
                  </a:moveTo>
                  <a:lnTo>
                    <a:pt x="7" y="45"/>
                  </a:lnTo>
                  <a:lnTo>
                    <a:pt x="18" y="67"/>
                  </a:lnTo>
                  <a:lnTo>
                    <a:pt x="34" y="87"/>
                  </a:lnTo>
                  <a:lnTo>
                    <a:pt x="56" y="104"/>
                  </a:lnTo>
                  <a:lnTo>
                    <a:pt x="79" y="119"/>
                  </a:lnTo>
                  <a:lnTo>
                    <a:pt x="107" y="129"/>
                  </a:lnTo>
                  <a:lnTo>
                    <a:pt x="136" y="134"/>
                  </a:lnTo>
                  <a:lnTo>
                    <a:pt x="168" y="135"/>
                  </a:lnTo>
                  <a:lnTo>
                    <a:pt x="200" y="132"/>
                  </a:lnTo>
                  <a:lnTo>
                    <a:pt x="232" y="123"/>
                  </a:lnTo>
                  <a:lnTo>
                    <a:pt x="259" y="110"/>
                  </a:lnTo>
                  <a:lnTo>
                    <a:pt x="284" y="93"/>
                  </a:lnTo>
                  <a:lnTo>
                    <a:pt x="305" y="73"/>
                  </a:lnTo>
                  <a:lnTo>
                    <a:pt x="321" y="51"/>
                  </a:lnTo>
                  <a:lnTo>
                    <a:pt x="332" y="26"/>
                  </a:lnTo>
                  <a:lnTo>
                    <a:pt x="336" y="0"/>
                  </a:lnTo>
                  <a:lnTo>
                    <a:pt x="321" y="13"/>
                  </a:lnTo>
                  <a:lnTo>
                    <a:pt x="304" y="26"/>
                  </a:lnTo>
                  <a:lnTo>
                    <a:pt x="284" y="37"/>
                  </a:lnTo>
                  <a:lnTo>
                    <a:pt x="263" y="46"/>
                  </a:lnTo>
                  <a:lnTo>
                    <a:pt x="239" y="55"/>
                  </a:lnTo>
                  <a:lnTo>
                    <a:pt x="216" y="61"/>
                  </a:lnTo>
                  <a:lnTo>
                    <a:pt x="190" y="65"/>
                  </a:lnTo>
                  <a:lnTo>
                    <a:pt x="164" y="67"/>
                  </a:lnTo>
                  <a:lnTo>
                    <a:pt x="139" y="67"/>
                  </a:lnTo>
                  <a:lnTo>
                    <a:pt x="116" y="66"/>
                  </a:lnTo>
                  <a:lnTo>
                    <a:pt x="92" y="62"/>
                  </a:lnTo>
                  <a:lnTo>
                    <a:pt x="71" y="57"/>
                  </a:lnTo>
                  <a:lnTo>
                    <a:pt x="51" y="50"/>
                  </a:lnTo>
                  <a:lnTo>
                    <a:pt x="32" y="42"/>
                  </a:lnTo>
                  <a:lnTo>
                    <a:pt x="15" y="32"/>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81" name="Freeform 15"/>
            <p:cNvSpPr>
              <a:spLocks/>
            </p:cNvSpPr>
            <p:nvPr/>
          </p:nvSpPr>
          <p:spPr bwMode="auto">
            <a:xfrm>
              <a:off x="1834" y="2307"/>
              <a:ext cx="112" cy="46"/>
            </a:xfrm>
            <a:custGeom>
              <a:avLst/>
              <a:gdLst>
                <a:gd name="T0" fmla="*/ 0 w 338"/>
                <a:gd name="T1" fmla="*/ 0 h 137"/>
                <a:gd name="T2" fmla="*/ 0 w 338"/>
                <a:gd name="T3" fmla="*/ 0 h 137"/>
                <a:gd name="T4" fmla="*/ 0 w 338"/>
                <a:gd name="T5" fmla="*/ 0 h 137"/>
                <a:gd name="T6" fmla="*/ 0 w 338"/>
                <a:gd name="T7" fmla="*/ 0 h 137"/>
                <a:gd name="T8" fmla="*/ 0 w 338"/>
                <a:gd name="T9" fmla="*/ 0 h 137"/>
                <a:gd name="T10" fmla="*/ 0 w 338"/>
                <a:gd name="T11" fmla="*/ 0 h 137"/>
                <a:gd name="T12" fmla="*/ 0 w 338"/>
                <a:gd name="T13" fmla="*/ 0 h 137"/>
                <a:gd name="T14" fmla="*/ 0 w 338"/>
                <a:gd name="T15" fmla="*/ 0 h 137"/>
                <a:gd name="T16" fmla="*/ 0 w 338"/>
                <a:gd name="T17" fmla="*/ 0 h 137"/>
                <a:gd name="T18" fmla="*/ 0 w 338"/>
                <a:gd name="T19" fmla="*/ 0 h 137"/>
                <a:gd name="T20" fmla="*/ 0 w 338"/>
                <a:gd name="T21" fmla="*/ 0 h 137"/>
                <a:gd name="T22" fmla="*/ 0 w 338"/>
                <a:gd name="T23" fmla="*/ 0 h 137"/>
                <a:gd name="T24" fmla="*/ 0 w 338"/>
                <a:gd name="T25" fmla="*/ 0 h 137"/>
                <a:gd name="T26" fmla="*/ 0 w 338"/>
                <a:gd name="T27" fmla="*/ 0 h 137"/>
                <a:gd name="T28" fmla="*/ 0 w 338"/>
                <a:gd name="T29" fmla="*/ 0 h 137"/>
                <a:gd name="T30" fmla="*/ 0 w 338"/>
                <a:gd name="T31" fmla="*/ 0 h 137"/>
                <a:gd name="T32" fmla="*/ 0 w 338"/>
                <a:gd name="T33" fmla="*/ 0 h 137"/>
                <a:gd name="T34" fmla="*/ 0 w 338"/>
                <a:gd name="T35" fmla="*/ 0 h 137"/>
                <a:gd name="T36" fmla="*/ 0 w 338"/>
                <a:gd name="T37" fmla="*/ 0 h 137"/>
                <a:gd name="T38" fmla="*/ 0 w 338"/>
                <a:gd name="T39" fmla="*/ 0 h 137"/>
                <a:gd name="T40" fmla="*/ 0 w 338"/>
                <a:gd name="T41" fmla="*/ 0 h 137"/>
                <a:gd name="T42" fmla="*/ 0 w 338"/>
                <a:gd name="T43" fmla="*/ 0 h 137"/>
                <a:gd name="T44" fmla="*/ 0 w 338"/>
                <a:gd name="T45" fmla="*/ 0 h 137"/>
                <a:gd name="T46" fmla="*/ 0 w 338"/>
                <a:gd name="T47" fmla="*/ 0 h 137"/>
                <a:gd name="T48" fmla="*/ 0 w 338"/>
                <a:gd name="T49" fmla="*/ 0 h 137"/>
                <a:gd name="T50" fmla="*/ 0 w 338"/>
                <a:gd name="T51" fmla="*/ 0 h 137"/>
                <a:gd name="T52" fmla="*/ 0 w 338"/>
                <a:gd name="T53" fmla="*/ 0 h 137"/>
                <a:gd name="T54" fmla="*/ 0 w 338"/>
                <a:gd name="T55" fmla="*/ 0 h 137"/>
                <a:gd name="T56" fmla="*/ 0 w 338"/>
                <a:gd name="T57" fmla="*/ 0 h 137"/>
                <a:gd name="T58" fmla="*/ 0 w 338"/>
                <a:gd name="T59" fmla="*/ 0 h 137"/>
                <a:gd name="T60" fmla="*/ 0 w 338"/>
                <a:gd name="T61" fmla="*/ 0 h 137"/>
                <a:gd name="T62" fmla="*/ 0 w 338"/>
                <a:gd name="T63" fmla="*/ 0 h 137"/>
                <a:gd name="T64" fmla="*/ 0 w 338"/>
                <a:gd name="T65" fmla="*/ 0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8" h="137">
                  <a:moveTo>
                    <a:pt x="0" y="22"/>
                  </a:moveTo>
                  <a:lnTo>
                    <a:pt x="6" y="46"/>
                  </a:lnTo>
                  <a:lnTo>
                    <a:pt x="17" y="69"/>
                  </a:lnTo>
                  <a:lnTo>
                    <a:pt x="34" y="89"/>
                  </a:lnTo>
                  <a:lnTo>
                    <a:pt x="55" y="105"/>
                  </a:lnTo>
                  <a:lnTo>
                    <a:pt x="80" y="120"/>
                  </a:lnTo>
                  <a:lnTo>
                    <a:pt x="106" y="130"/>
                  </a:lnTo>
                  <a:lnTo>
                    <a:pt x="137" y="135"/>
                  </a:lnTo>
                  <a:lnTo>
                    <a:pt x="169" y="137"/>
                  </a:lnTo>
                  <a:lnTo>
                    <a:pt x="202" y="133"/>
                  </a:lnTo>
                  <a:lnTo>
                    <a:pt x="232" y="124"/>
                  </a:lnTo>
                  <a:lnTo>
                    <a:pt x="260" y="111"/>
                  </a:lnTo>
                  <a:lnTo>
                    <a:pt x="286" y="94"/>
                  </a:lnTo>
                  <a:lnTo>
                    <a:pt x="306" y="74"/>
                  </a:lnTo>
                  <a:lnTo>
                    <a:pt x="323" y="52"/>
                  </a:lnTo>
                  <a:lnTo>
                    <a:pt x="333" y="26"/>
                  </a:lnTo>
                  <a:lnTo>
                    <a:pt x="338" y="0"/>
                  </a:lnTo>
                  <a:lnTo>
                    <a:pt x="323" y="14"/>
                  </a:lnTo>
                  <a:lnTo>
                    <a:pt x="305" y="26"/>
                  </a:lnTo>
                  <a:lnTo>
                    <a:pt x="286" y="37"/>
                  </a:lnTo>
                  <a:lnTo>
                    <a:pt x="265" y="48"/>
                  </a:lnTo>
                  <a:lnTo>
                    <a:pt x="241" y="56"/>
                  </a:lnTo>
                  <a:lnTo>
                    <a:pt x="217" y="62"/>
                  </a:lnTo>
                  <a:lnTo>
                    <a:pt x="191" y="66"/>
                  </a:lnTo>
                  <a:lnTo>
                    <a:pt x="164" y="69"/>
                  </a:lnTo>
                  <a:lnTo>
                    <a:pt x="140" y="69"/>
                  </a:lnTo>
                  <a:lnTo>
                    <a:pt x="115" y="68"/>
                  </a:lnTo>
                  <a:lnTo>
                    <a:pt x="93" y="63"/>
                  </a:lnTo>
                  <a:lnTo>
                    <a:pt x="71" y="59"/>
                  </a:lnTo>
                  <a:lnTo>
                    <a:pt x="51" y="51"/>
                  </a:lnTo>
                  <a:lnTo>
                    <a:pt x="32" y="43"/>
                  </a:lnTo>
                  <a:lnTo>
                    <a:pt x="15" y="33"/>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82" name="Freeform 16"/>
            <p:cNvSpPr>
              <a:spLocks/>
            </p:cNvSpPr>
            <p:nvPr/>
          </p:nvSpPr>
          <p:spPr bwMode="auto">
            <a:xfrm>
              <a:off x="1682" y="2386"/>
              <a:ext cx="113" cy="46"/>
            </a:xfrm>
            <a:custGeom>
              <a:avLst/>
              <a:gdLst>
                <a:gd name="T0" fmla="*/ 0 w 339"/>
                <a:gd name="T1" fmla="*/ 0 h 137"/>
                <a:gd name="T2" fmla="*/ 0 w 339"/>
                <a:gd name="T3" fmla="*/ 0 h 137"/>
                <a:gd name="T4" fmla="*/ 0 w 339"/>
                <a:gd name="T5" fmla="*/ 0 h 137"/>
                <a:gd name="T6" fmla="*/ 0 w 339"/>
                <a:gd name="T7" fmla="*/ 0 h 137"/>
                <a:gd name="T8" fmla="*/ 0 w 339"/>
                <a:gd name="T9" fmla="*/ 0 h 137"/>
                <a:gd name="T10" fmla="*/ 0 w 339"/>
                <a:gd name="T11" fmla="*/ 0 h 137"/>
                <a:gd name="T12" fmla="*/ 0 w 339"/>
                <a:gd name="T13" fmla="*/ 0 h 137"/>
                <a:gd name="T14" fmla="*/ 0 w 339"/>
                <a:gd name="T15" fmla="*/ 0 h 137"/>
                <a:gd name="T16" fmla="*/ 0 w 339"/>
                <a:gd name="T17" fmla="*/ 0 h 137"/>
                <a:gd name="T18" fmla="*/ 0 w 339"/>
                <a:gd name="T19" fmla="*/ 0 h 137"/>
                <a:gd name="T20" fmla="*/ 0 w 339"/>
                <a:gd name="T21" fmla="*/ 0 h 137"/>
                <a:gd name="T22" fmla="*/ 0 w 339"/>
                <a:gd name="T23" fmla="*/ 0 h 137"/>
                <a:gd name="T24" fmla="*/ 0 w 339"/>
                <a:gd name="T25" fmla="*/ 0 h 137"/>
                <a:gd name="T26" fmla="*/ 0 w 339"/>
                <a:gd name="T27" fmla="*/ 0 h 137"/>
                <a:gd name="T28" fmla="*/ 0 w 339"/>
                <a:gd name="T29" fmla="*/ 0 h 137"/>
                <a:gd name="T30" fmla="*/ 0 w 339"/>
                <a:gd name="T31" fmla="*/ 0 h 137"/>
                <a:gd name="T32" fmla="*/ 0 w 339"/>
                <a:gd name="T33" fmla="*/ 0 h 137"/>
                <a:gd name="T34" fmla="*/ 0 w 339"/>
                <a:gd name="T35" fmla="*/ 0 h 137"/>
                <a:gd name="T36" fmla="*/ 0 w 339"/>
                <a:gd name="T37" fmla="*/ 0 h 137"/>
                <a:gd name="T38" fmla="*/ 0 w 339"/>
                <a:gd name="T39" fmla="*/ 0 h 137"/>
                <a:gd name="T40" fmla="*/ 0 w 339"/>
                <a:gd name="T41" fmla="*/ 0 h 137"/>
                <a:gd name="T42" fmla="*/ 0 w 339"/>
                <a:gd name="T43" fmla="*/ 0 h 137"/>
                <a:gd name="T44" fmla="*/ 0 w 339"/>
                <a:gd name="T45" fmla="*/ 0 h 137"/>
                <a:gd name="T46" fmla="*/ 0 w 339"/>
                <a:gd name="T47" fmla="*/ 0 h 137"/>
                <a:gd name="T48" fmla="*/ 0 w 339"/>
                <a:gd name="T49" fmla="*/ 0 h 137"/>
                <a:gd name="T50" fmla="*/ 0 w 339"/>
                <a:gd name="T51" fmla="*/ 0 h 137"/>
                <a:gd name="T52" fmla="*/ 0 w 339"/>
                <a:gd name="T53" fmla="*/ 0 h 137"/>
                <a:gd name="T54" fmla="*/ 0 w 339"/>
                <a:gd name="T55" fmla="*/ 0 h 137"/>
                <a:gd name="T56" fmla="*/ 0 w 339"/>
                <a:gd name="T57" fmla="*/ 0 h 137"/>
                <a:gd name="T58" fmla="*/ 0 w 339"/>
                <a:gd name="T59" fmla="*/ 0 h 137"/>
                <a:gd name="T60" fmla="*/ 0 w 339"/>
                <a:gd name="T61" fmla="*/ 0 h 137"/>
                <a:gd name="T62" fmla="*/ 0 w 339"/>
                <a:gd name="T63" fmla="*/ 0 h 137"/>
                <a:gd name="T64" fmla="*/ 0 w 339"/>
                <a:gd name="T65" fmla="*/ 0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9" h="137">
                  <a:moveTo>
                    <a:pt x="0" y="22"/>
                  </a:moveTo>
                  <a:lnTo>
                    <a:pt x="7" y="46"/>
                  </a:lnTo>
                  <a:lnTo>
                    <a:pt x="19" y="69"/>
                  </a:lnTo>
                  <a:lnTo>
                    <a:pt x="35" y="89"/>
                  </a:lnTo>
                  <a:lnTo>
                    <a:pt x="56" y="105"/>
                  </a:lnTo>
                  <a:lnTo>
                    <a:pt x="80" y="120"/>
                  </a:lnTo>
                  <a:lnTo>
                    <a:pt x="108" y="130"/>
                  </a:lnTo>
                  <a:lnTo>
                    <a:pt x="137" y="136"/>
                  </a:lnTo>
                  <a:lnTo>
                    <a:pt x="169" y="137"/>
                  </a:lnTo>
                  <a:lnTo>
                    <a:pt x="203" y="133"/>
                  </a:lnTo>
                  <a:lnTo>
                    <a:pt x="233" y="124"/>
                  </a:lnTo>
                  <a:lnTo>
                    <a:pt x="261" y="111"/>
                  </a:lnTo>
                  <a:lnTo>
                    <a:pt x="286" y="94"/>
                  </a:lnTo>
                  <a:lnTo>
                    <a:pt x="306" y="74"/>
                  </a:lnTo>
                  <a:lnTo>
                    <a:pt x="323" y="52"/>
                  </a:lnTo>
                  <a:lnTo>
                    <a:pt x="333" y="26"/>
                  </a:lnTo>
                  <a:lnTo>
                    <a:pt x="339" y="0"/>
                  </a:lnTo>
                  <a:lnTo>
                    <a:pt x="323" y="14"/>
                  </a:lnTo>
                  <a:lnTo>
                    <a:pt x="306" y="26"/>
                  </a:lnTo>
                  <a:lnTo>
                    <a:pt x="286" y="38"/>
                  </a:lnTo>
                  <a:lnTo>
                    <a:pt x="265" y="48"/>
                  </a:lnTo>
                  <a:lnTo>
                    <a:pt x="242" y="57"/>
                  </a:lnTo>
                  <a:lnTo>
                    <a:pt x="217" y="62"/>
                  </a:lnTo>
                  <a:lnTo>
                    <a:pt x="192" y="67"/>
                  </a:lnTo>
                  <a:lnTo>
                    <a:pt x="165" y="69"/>
                  </a:lnTo>
                  <a:lnTo>
                    <a:pt x="141" y="69"/>
                  </a:lnTo>
                  <a:lnTo>
                    <a:pt x="116" y="68"/>
                  </a:lnTo>
                  <a:lnTo>
                    <a:pt x="94" y="63"/>
                  </a:lnTo>
                  <a:lnTo>
                    <a:pt x="71" y="59"/>
                  </a:lnTo>
                  <a:lnTo>
                    <a:pt x="51" y="51"/>
                  </a:lnTo>
                  <a:lnTo>
                    <a:pt x="32" y="43"/>
                  </a:lnTo>
                  <a:lnTo>
                    <a:pt x="16" y="33"/>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83" name="Freeform 17"/>
            <p:cNvSpPr>
              <a:spLocks/>
            </p:cNvSpPr>
            <p:nvPr/>
          </p:nvSpPr>
          <p:spPr bwMode="auto">
            <a:xfrm>
              <a:off x="1432" y="2373"/>
              <a:ext cx="113" cy="45"/>
            </a:xfrm>
            <a:custGeom>
              <a:avLst/>
              <a:gdLst>
                <a:gd name="T0" fmla="*/ 0 w 337"/>
                <a:gd name="T1" fmla="*/ 0 h 136"/>
                <a:gd name="T2" fmla="*/ 0 w 337"/>
                <a:gd name="T3" fmla="*/ 0 h 136"/>
                <a:gd name="T4" fmla="*/ 0 w 337"/>
                <a:gd name="T5" fmla="*/ 0 h 136"/>
                <a:gd name="T6" fmla="*/ 0 w 337"/>
                <a:gd name="T7" fmla="*/ 0 h 136"/>
                <a:gd name="T8" fmla="*/ 0 w 337"/>
                <a:gd name="T9" fmla="*/ 0 h 136"/>
                <a:gd name="T10" fmla="*/ 0 w 337"/>
                <a:gd name="T11" fmla="*/ 0 h 136"/>
                <a:gd name="T12" fmla="*/ 0 w 337"/>
                <a:gd name="T13" fmla="*/ 0 h 136"/>
                <a:gd name="T14" fmla="*/ 0 w 337"/>
                <a:gd name="T15" fmla="*/ 0 h 136"/>
                <a:gd name="T16" fmla="*/ 0 w 337"/>
                <a:gd name="T17" fmla="*/ 0 h 136"/>
                <a:gd name="T18" fmla="*/ 0 w 337"/>
                <a:gd name="T19" fmla="*/ 0 h 136"/>
                <a:gd name="T20" fmla="*/ 0 w 337"/>
                <a:gd name="T21" fmla="*/ 0 h 136"/>
                <a:gd name="T22" fmla="*/ 0 w 337"/>
                <a:gd name="T23" fmla="*/ 0 h 136"/>
                <a:gd name="T24" fmla="*/ 0 w 337"/>
                <a:gd name="T25" fmla="*/ 0 h 136"/>
                <a:gd name="T26" fmla="*/ 0 w 337"/>
                <a:gd name="T27" fmla="*/ 0 h 136"/>
                <a:gd name="T28" fmla="*/ 0 w 337"/>
                <a:gd name="T29" fmla="*/ 0 h 136"/>
                <a:gd name="T30" fmla="*/ 0 w 337"/>
                <a:gd name="T31" fmla="*/ 0 h 136"/>
                <a:gd name="T32" fmla="*/ 0 w 337"/>
                <a:gd name="T33" fmla="*/ 0 h 136"/>
                <a:gd name="T34" fmla="*/ 0 w 337"/>
                <a:gd name="T35" fmla="*/ 0 h 136"/>
                <a:gd name="T36" fmla="*/ 0 w 337"/>
                <a:gd name="T37" fmla="*/ 0 h 136"/>
                <a:gd name="T38" fmla="*/ 0 w 337"/>
                <a:gd name="T39" fmla="*/ 0 h 136"/>
                <a:gd name="T40" fmla="*/ 0 w 337"/>
                <a:gd name="T41" fmla="*/ 0 h 136"/>
                <a:gd name="T42" fmla="*/ 0 w 337"/>
                <a:gd name="T43" fmla="*/ 0 h 136"/>
                <a:gd name="T44" fmla="*/ 0 w 337"/>
                <a:gd name="T45" fmla="*/ 0 h 136"/>
                <a:gd name="T46" fmla="*/ 0 w 337"/>
                <a:gd name="T47" fmla="*/ 0 h 136"/>
                <a:gd name="T48" fmla="*/ 0 w 337"/>
                <a:gd name="T49" fmla="*/ 0 h 136"/>
                <a:gd name="T50" fmla="*/ 0 w 337"/>
                <a:gd name="T51" fmla="*/ 0 h 136"/>
                <a:gd name="T52" fmla="*/ 0 w 337"/>
                <a:gd name="T53" fmla="*/ 0 h 136"/>
                <a:gd name="T54" fmla="*/ 0 w 337"/>
                <a:gd name="T55" fmla="*/ 0 h 136"/>
                <a:gd name="T56" fmla="*/ 0 w 337"/>
                <a:gd name="T57" fmla="*/ 0 h 136"/>
                <a:gd name="T58" fmla="*/ 0 w 337"/>
                <a:gd name="T59" fmla="*/ 0 h 136"/>
                <a:gd name="T60" fmla="*/ 0 w 337"/>
                <a:gd name="T61" fmla="*/ 0 h 136"/>
                <a:gd name="T62" fmla="*/ 0 w 337"/>
                <a:gd name="T63" fmla="*/ 0 h 136"/>
                <a:gd name="T64" fmla="*/ 0 w 337"/>
                <a:gd name="T65" fmla="*/ 0 h 1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7" h="136">
                  <a:moveTo>
                    <a:pt x="0" y="22"/>
                  </a:moveTo>
                  <a:lnTo>
                    <a:pt x="6" y="46"/>
                  </a:lnTo>
                  <a:lnTo>
                    <a:pt x="18" y="69"/>
                  </a:lnTo>
                  <a:lnTo>
                    <a:pt x="34" y="89"/>
                  </a:lnTo>
                  <a:lnTo>
                    <a:pt x="55" y="105"/>
                  </a:lnTo>
                  <a:lnTo>
                    <a:pt x="79" y="120"/>
                  </a:lnTo>
                  <a:lnTo>
                    <a:pt x="107" y="130"/>
                  </a:lnTo>
                  <a:lnTo>
                    <a:pt x="136" y="135"/>
                  </a:lnTo>
                  <a:lnTo>
                    <a:pt x="168" y="136"/>
                  </a:lnTo>
                  <a:lnTo>
                    <a:pt x="201" y="133"/>
                  </a:lnTo>
                  <a:lnTo>
                    <a:pt x="231" y="124"/>
                  </a:lnTo>
                  <a:lnTo>
                    <a:pt x="260" y="111"/>
                  </a:lnTo>
                  <a:lnTo>
                    <a:pt x="285" y="94"/>
                  </a:lnTo>
                  <a:lnTo>
                    <a:pt x="306" y="74"/>
                  </a:lnTo>
                  <a:lnTo>
                    <a:pt x="322" y="52"/>
                  </a:lnTo>
                  <a:lnTo>
                    <a:pt x="333" y="26"/>
                  </a:lnTo>
                  <a:lnTo>
                    <a:pt x="337" y="0"/>
                  </a:lnTo>
                  <a:lnTo>
                    <a:pt x="323" y="14"/>
                  </a:lnTo>
                  <a:lnTo>
                    <a:pt x="305" y="26"/>
                  </a:lnTo>
                  <a:lnTo>
                    <a:pt x="286" y="37"/>
                  </a:lnTo>
                  <a:lnTo>
                    <a:pt x="264" y="47"/>
                  </a:lnTo>
                  <a:lnTo>
                    <a:pt x="241" y="56"/>
                  </a:lnTo>
                  <a:lnTo>
                    <a:pt x="217" y="62"/>
                  </a:lnTo>
                  <a:lnTo>
                    <a:pt x="190" y="66"/>
                  </a:lnTo>
                  <a:lnTo>
                    <a:pt x="163" y="69"/>
                  </a:lnTo>
                  <a:lnTo>
                    <a:pt x="139" y="69"/>
                  </a:lnTo>
                  <a:lnTo>
                    <a:pt x="116" y="66"/>
                  </a:lnTo>
                  <a:lnTo>
                    <a:pt x="92" y="63"/>
                  </a:lnTo>
                  <a:lnTo>
                    <a:pt x="71" y="57"/>
                  </a:lnTo>
                  <a:lnTo>
                    <a:pt x="51" y="51"/>
                  </a:lnTo>
                  <a:lnTo>
                    <a:pt x="32" y="43"/>
                  </a:lnTo>
                  <a:lnTo>
                    <a:pt x="15" y="33"/>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84" name="Freeform 18"/>
            <p:cNvSpPr>
              <a:spLocks/>
            </p:cNvSpPr>
            <p:nvPr/>
          </p:nvSpPr>
          <p:spPr bwMode="auto">
            <a:xfrm>
              <a:off x="1706" y="2347"/>
              <a:ext cx="172" cy="67"/>
            </a:xfrm>
            <a:custGeom>
              <a:avLst/>
              <a:gdLst>
                <a:gd name="T0" fmla="*/ 0 w 514"/>
                <a:gd name="T1" fmla="*/ 0 h 200"/>
                <a:gd name="T2" fmla="*/ 0 w 514"/>
                <a:gd name="T3" fmla="*/ 0 h 200"/>
                <a:gd name="T4" fmla="*/ 0 w 514"/>
                <a:gd name="T5" fmla="*/ 0 h 200"/>
                <a:gd name="T6" fmla="*/ 0 w 514"/>
                <a:gd name="T7" fmla="*/ 0 h 200"/>
                <a:gd name="T8" fmla="*/ 0 w 514"/>
                <a:gd name="T9" fmla="*/ 0 h 200"/>
                <a:gd name="T10" fmla="*/ 0 w 514"/>
                <a:gd name="T11" fmla="*/ 0 h 200"/>
                <a:gd name="T12" fmla="*/ 0 w 514"/>
                <a:gd name="T13" fmla="*/ 0 h 200"/>
                <a:gd name="T14" fmla="*/ 0 w 514"/>
                <a:gd name="T15" fmla="*/ 0 h 200"/>
                <a:gd name="T16" fmla="*/ 0 w 514"/>
                <a:gd name="T17" fmla="*/ 0 h 200"/>
                <a:gd name="T18" fmla="*/ 0 w 514"/>
                <a:gd name="T19" fmla="*/ 0 h 200"/>
                <a:gd name="T20" fmla="*/ 0 w 514"/>
                <a:gd name="T21" fmla="*/ 0 h 200"/>
                <a:gd name="T22" fmla="*/ 0 w 514"/>
                <a:gd name="T23" fmla="*/ 0 h 200"/>
                <a:gd name="T24" fmla="*/ 0 w 514"/>
                <a:gd name="T25" fmla="*/ 0 h 200"/>
                <a:gd name="T26" fmla="*/ 0 w 514"/>
                <a:gd name="T27" fmla="*/ 0 h 200"/>
                <a:gd name="T28" fmla="*/ 0 w 514"/>
                <a:gd name="T29" fmla="*/ 0 h 200"/>
                <a:gd name="T30" fmla="*/ 0 w 514"/>
                <a:gd name="T31" fmla="*/ 0 h 200"/>
                <a:gd name="T32" fmla="*/ 0 w 514"/>
                <a:gd name="T33" fmla="*/ 0 h 200"/>
                <a:gd name="T34" fmla="*/ 0 w 514"/>
                <a:gd name="T35" fmla="*/ 0 h 200"/>
                <a:gd name="T36" fmla="*/ 0 w 514"/>
                <a:gd name="T37" fmla="*/ 0 h 200"/>
                <a:gd name="T38" fmla="*/ 0 w 514"/>
                <a:gd name="T39" fmla="*/ 0 h 200"/>
                <a:gd name="T40" fmla="*/ 0 w 514"/>
                <a:gd name="T41" fmla="*/ 0 h 200"/>
                <a:gd name="T42" fmla="*/ 0 w 514"/>
                <a:gd name="T43" fmla="*/ 0 h 200"/>
                <a:gd name="T44" fmla="*/ 0 w 514"/>
                <a:gd name="T45" fmla="*/ 0 h 200"/>
                <a:gd name="T46" fmla="*/ 0 w 514"/>
                <a:gd name="T47" fmla="*/ 0 h 200"/>
                <a:gd name="T48" fmla="*/ 0 w 514"/>
                <a:gd name="T49" fmla="*/ 0 h 200"/>
                <a:gd name="T50" fmla="*/ 0 w 514"/>
                <a:gd name="T51" fmla="*/ 0 h 200"/>
                <a:gd name="T52" fmla="*/ 0 w 514"/>
                <a:gd name="T53" fmla="*/ 0 h 200"/>
                <a:gd name="T54" fmla="*/ 0 w 514"/>
                <a:gd name="T55" fmla="*/ 0 h 200"/>
                <a:gd name="T56" fmla="*/ 0 w 514"/>
                <a:gd name="T57" fmla="*/ 0 h 200"/>
                <a:gd name="T58" fmla="*/ 0 w 514"/>
                <a:gd name="T59" fmla="*/ 0 h 200"/>
                <a:gd name="T60" fmla="*/ 0 w 514"/>
                <a:gd name="T61" fmla="*/ 0 h 200"/>
                <a:gd name="T62" fmla="*/ 0 w 514"/>
                <a:gd name="T63" fmla="*/ 0 h 2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4" h="200">
                  <a:moveTo>
                    <a:pt x="0" y="20"/>
                  </a:moveTo>
                  <a:lnTo>
                    <a:pt x="3" y="39"/>
                  </a:lnTo>
                  <a:lnTo>
                    <a:pt x="8" y="58"/>
                  </a:lnTo>
                  <a:lnTo>
                    <a:pt x="16" y="76"/>
                  </a:lnTo>
                  <a:lnTo>
                    <a:pt x="26" y="92"/>
                  </a:lnTo>
                  <a:lnTo>
                    <a:pt x="37" y="108"/>
                  </a:lnTo>
                  <a:lnTo>
                    <a:pt x="51" y="123"/>
                  </a:lnTo>
                  <a:lnTo>
                    <a:pt x="65" y="137"/>
                  </a:lnTo>
                  <a:lnTo>
                    <a:pt x="81" y="150"/>
                  </a:lnTo>
                  <a:lnTo>
                    <a:pt x="99" y="161"/>
                  </a:lnTo>
                  <a:lnTo>
                    <a:pt x="118" y="171"/>
                  </a:lnTo>
                  <a:lnTo>
                    <a:pt x="138" y="180"/>
                  </a:lnTo>
                  <a:lnTo>
                    <a:pt x="159" y="188"/>
                  </a:lnTo>
                  <a:lnTo>
                    <a:pt x="181" y="194"/>
                  </a:lnTo>
                  <a:lnTo>
                    <a:pt x="204" y="197"/>
                  </a:lnTo>
                  <a:lnTo>
                    <a:pt x="228" y="200"/>
                  </a:lnTo>
                  <a:lnTo>
                    <a:pt x="252" y="200"/>
                  </a:lnTo>
                  <a:lnTo>
                    <a:pt x="278" y="199"/>
                  </a:lnTo>
                  <a:lnTo>
                    <a:pt x="302" y="196"/>
                  </a:lnTo>
                  <a:lnTo>
                    <a:pt x="327" y="191"/>
                  </a:lnTo>
                  <a:lnTo>
                    <a:pt x="350" y="184"/>
                  </a:lnTo>
                  <a:lnTo>
                    <a:pt x="373" y="176"/>
                  </a:lnTo>
                  <a:lnTo>
                    <a:pt x="393" y="166"/>
                  </a:lnTo>
                  <a:lnTo>
                    <a:pt x="413" y="153"/>
                  </a:lnTo>
                  <a:lnTo>
                    <a:pt x="432" y="141"/>
                  </a:lnTo>
                  <a:lnTo>
                    <a:pt x="448" y="127"/>
                  </a:lnTo>
                  <a:lnTo>
                    <a:pt x="463" y="111"/>
                  </a:lnTo>
                  <a:lnTo>
                    <a:pt x="476" y="94"/>
                  </a:lnTo>
                  <a:lnTo>
                    <a:pt x="488" y="78"/>
                  </a:lnTo>
                  <a:lnTo>
                    <a:pt x="498" y="59"/>
                  </a:lnTo>
                  <a:lnTo>
                    <a:pt x="505" y="40"/>
                  </a:lnTo>
                  <a:lnTo>
                    <a:pt x="511" y="20"/>
                  </a:lnTo>
                  <a:lnTo>
                    <a:pt x="514" y="0"/>
                  </a:lnTo>
                  <a:lnTo>
                    <a:pt x="503" y="11"/>
                  </a:lnTo>
                  <a:lnTo>
                    <a:pt x="491" y="21"/>
                  </a:lnTo>
                  <a:lnTo>
                    <a:pt x="477" y="30"/>
                  </a:lnTo>
                  <a:lnTo>
                    <a:pt x="464" y="40"/>
                  </a:lnTo>
                  <a:lnTo>
                    <a:pt x="448" y="48"/>
                  </a:lnTo>
                  <a:lnTo>
                    <a:pt x="434" y="56"/>
                  </a:lnTo>
                  <a:lnTo>
                    <a:pt x="417" y="63"/>
                  </a:lnTo>
                  <a:lnTo>
                    <a:pt x="400" y="70"/>
                  </a:lnTo>
                  <a:lnTo>
                    <a:pt x="384" y="77"/>
                  </a:lnTo>
                  <a:lnTo>
                    <a:pt x="365" y="81"/>
                  </a:lnTo>
                  <a:lnTo>
                    <a:pt x="347" y="87"/>
                  </a:lnTo>
                  <a:lnTo>
                    <a:pt x="328" y="90"/>
                  </a:lnTo>
                  <a:lnTo>
                    <a:pt x="308" y="93"/>
                  </a:lnTo>
                  <a:lnTo>
                    <a:pt x="289" y="96"/>
                  </a:lnTo>
                  <a:lnTo>
                    <a:pt x="268" y="97"/>
                  </a:lnTo>
                  <a:lnTo>
                    <a:pt x="248" y="98"/>
                  </a:lnTo>
                  <a:lnTo>
                    <a:pt x="229" y="98"/>
                  </a:lnTo>
                  <a:lnTo>
                    <a:pt x="210" y="97"/>
                  </a:lnTo>
                  <a:lnTo>
                    <a:pt x="192" y="96"/>
                  </a:lnTo>
                  <a:lnTo>
                    <a:pt x="174" y="93"/>
                  </a:lnTo>
                  <a:lnTo>
                    <a:pt x="157" y="90"/>
                  </a:lnTo>
                  <a:lnTo>
                    <a:pt x="140" y="87"/>
                  </a:lnTo>
                  <a:lnTo>
                    <a:pt x="123" y="82"/>
                  </a:lnTo>
                  <a:lnTo>
                    <a:pt x="108" y="77"/>
                  </a:lnTo>
                  <a:lnTo>
                    <a:pt x="91" y="72"/>
                  </a:lnTo>
                  <a:lnTo>
                    <a:pt x="76" y="66"/>
                  </a:lnTo>
                  <a:lnTo>
                    <a:pt x="62" y="59"/>
                  </a:lnTo>
                  <a:lnTo>
                    <a:pt x="49" y="52"/>
                  </a:lnTo>
                  <a:lnTo>
                    <a:pt x="35" y="46"/>
                  </a:lnTo>
                  <a:lnTo>
                    <a:pt x="22" y="37"/>
                  </a:lnTo>
                  <a:lnTo>
                    <a:pt x="11" y="29"/>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85" name="Freeform 19"/>
            <p:cNvSpPr>
              <a:spLocks/>
            </p:cNvSpPr>
            <p:nvPr/>
          </p:nvSpPr>
          <p:spPr bwMode="auto">
            <a:xfrm>
              <a:off x="1646" y="2252"/>
              <a:ext cx="200" cy="80"/>
            </a:xfrm>
            <a:custGeom>
              <a:avLst/>
              <a:gdLst>
                <a:gd name="T0" fmla="*/ 0 w 599"/>
                <a:gd name="T1" fmla="*/ 0 h 241"/>
                <a:gd name="T2" fmla="*/ 0 w 599"/>
                <a:gd name="T3" fmla="*/ 0 h 241"/>
                <a:gd name="T4" fmla="*/ 0 w 599"/>
                <a:gd name="T5" fmla="*/ 0 h 241"/>
                <a:gd name="T6" fmla="*/ 0 w 599"/>
                <a:gd name="T7" fmla="*/ 0 h 241"/>
                <a:gd name="T8" fmla="*/ 0 w 599"/>
                <a:gd name="T9" fmla="*/ 0 h 241"/>
                <a:gd name="T10" fmla="*/ 0 w 599"/>
                <a:gd name="T11" fmla="*/ 0 h 241"/>
                <a:gd name="T12" fmla="*/ 0 w 599"/>
                <a:gd name="T13" fmla="*/ 0 h 241"/>
                <a:gd name="T14" fmla="*/ 0 w 599"/>
                <a:gd name="T15" fmla="*/ 0 h 241"/>
                <a:gd name="T16" fmla="*/ 0 w 599"/>
                <a:gd name="T17" fmla="*/ 0 h 241"/>
                <a:gd name="T18" fmla="*/ 0 w 599"/>
                <a:gd name="T19" fmla="*/ 0 h 241"/>
                <a:gd name="T20" fmla="*/ 0 w 599"/>
                <a:gd name="T21" fmla="*/ 0 h 241"/>
                <a:gd name="T22" fmla="*/ 0 w 599"/>
                <a:gd name="T23" fmla="*/ 0 h 241"/>
                <a:gd name="T24" fmla="*/ 0 w 599"/>
                <a:gd name="T25" fmla="*/ 0 h 241"/>
                <a:gd name="T26" fmla="*/ 0 w 599"/>
                <a:gd name="T27" fmla="*/ 0 h 241"/>
                <a:gd name="T28" fmla="*/ 0 w 599"/>
                <a:gd name="T29" fmla="*/ 0 h 241"/>
                <a:gd name="T30" fmla="*/ 0 w 599"/>
                <a:gd name="T31" fmla="*/ 0 h 241"/>
                <a:gd name="T32" fmla="*/ 0 w 599"/>
                <a:gd name="T33" fmla="*/ 0 h 241"/>
                <a:gd name="T34" fmla="*/ 0 w 599"/>
                <a:gd name="T35" fmla="*/ 0 h 241"/>
                <a:gd name="T36" fmla="*/ 0 w 599"/>
                <a:gd name="T37" fmla="*/ 0 h 241"/>
                <a:gd name="T38" fmla="*/ 0 w 599"/>
                <a:gd name="T39" fmla="*/ 0 h 241"/>
                <a:gd name="T40" fmla="*/ 0 w 599"/>
                <a:gd name="T41" fmla="*/ 0 h 241"/>
                <a:gd name="T42" fmla="*/ 0 w 599"/>
                <a:gd name="T43" fmla="*/ 0 h 241"/>
                <a:gd name="T44" fmla="*/ 0 w 599"/>
                <a:gd name="T45" fmla="*/ 0 h 241"/>
                <a:gd name="T46" fmla="*/ 0 w 599"/>
                <a:gd name="T47" fmla="*/ 0 h 241"/>
                <a:gd name="T48" fmla="*/ 0 w 599"/>
                <a:gd name="T49" fmla="*/ 0 h 241"/>
                <a:gd name="T50" fmla="*/ 0 w 599"/>
                <a:gd name="T51" fmla="*/ 0 h 241"/>
                <a:gd name="T52" fmla="*/ 0 w 599"/>
                <a:gd name="T53" fmla="*/ 0 h 241"/>
                <a:gd name="T54" fmla="*/ 0 w 599"/>
                <a:gd name="T55" fmla="*/ 0 h 241"/>
                <a:gd name="T56" fmla="*/ 0 w 599"/>
                <a:gd name="T57" fmla="*/ 0 h 241"/>
                <a:gd name="T58" fmla="*/ 0 w 599"/>
                <a:gd name="T59" fmla="*/ 0 h 241"/>
                <a:gd name="T60" fmla="*/ 0 w 599"/>
                <a:gd name="T61" fmla="*/ 0 h 241"/>
                <a:gd name="T62" fmla="*/ 0 w 599"/>
                <a:gd name="T63" fmla="*/ 0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9" h="241">
                  <a:moveTo>
                    <a:pt x="0" y="39"/>
                  </a:moveTo>
                  <a:lnTo>
                    <a:pt x="5" y="61"/>
                  </a:lnTo>
                  <a:lnTo>
                    <a:pt x="11" y="82"/>
                  </a:lnTo>
                  <a:lnTo>
                    <a:pt x="21" y="102"/>
                  </a:lnTo>
                  <a:lnTo>
                    <a:pt x="32" y="122"/>
                  </a:lnTo>
                  <a:lnTo>
                    <a:pt x="46" y="140"/>
                  </a:lnTo>
                  <a:lnTo>
                    <a:pt x="61" y="158"/>
                  </a:lnTo>
                  <a:lnTo>
                    <a:pt x="79" y="173"/>
                  </a:lnTo>
                  <a:lnTo>
                    <a:pt x="98" y="188"/>
                  </a:lnTo>
                  <a:lnTo>
                    <a:pt x="119" y="200"/>
                  </a:lnTo>
                  <a:lnTo>
                    <a:pt x="142" y="212"/>
                  </a:lnTo>
                  <a:lnTo>
                    <a:pt x="165" y="221"/>
                  </a:lnTo>
                  <a:lnTo>
                    <a:pt x="189" y="229"/>
                  </a:lnTo>
                  <a:lnTo>
                    <a:pt x="215" y="236"/>
                  </a:lnTo>
                  <a:lnTo>
                    <a:pt x="243" y="239"/>
                  </a:lnTo>
                  <a:lnTo>
                    <a:pt x="270" y="241"/>
                  </a:lnTo>
                  <a:lnTo>
                    <a:pt x="299" y="241"/>
                  </a:lnTo>
                  <a:lnTo>
                    <a:pt x="329" y="239"/>
                  </a:lnTo>
                  <a:lnTo>
                    <a:pt x="358" y="235"/>
                  </a:lnTo>
                  <a:lnTo>
                    <a:pt x="385" y="228"/>
                  </a:lnTo>
                  <a:lnTo>
                    <a:pt x="412" y="219"/>
                  </a:lnTo>
                  <a:lnTo>
                    <a:pt x="438" y="209"/>
                  </a:lnTo>
                  <a:lnTo>
                    <a:pt x="462" y="197"/>
                  </a:lnTo>
                  <a:lnTo>
                    <a:pt x="485" y="182"/>
                  </a:lnTo>
                  <a:lnTo>
                    <a:pt x="506" y="167"/>
                  </a:lnTo>
                  <a:lnTo>
                    <a:pt x="525" y="150"/>
                  </a:lnTo>
                  <a:lnTo>
                    <a:pt x="543" y="131"/>
                  </a:lnTo>
                  <a:lnTo>
                    <a:pt x="558" y="112"/>
                  </a:lnTo>
                  <a:lnTo>
                    <a:pt x="571" y="91"/>
                  </a:lnTo>
                  <a:lnTo>
                    <a:pt x="581" y="70"/>
                  </a:lnTo>
                  <a:lnTo>
                    <a:pt x="590" y="46"/>
                  </a:lnTo>
                  <a:lnTo>
                    <a:pt x="596" y="23"/>
                  </a:lnTo>
                  <a:lnTo>
                    <a:pt x="599" y="0"/>
                  </a:lnTo>
                  <a:lnTo>
                    <a:pt x="586" y="12"/>
                  </a:lnTo>
                  <a:lnTo>
                    <a:pt x="573" y="24"/>
                  </a:lnTo>
                  <a:lnTo>
                    <a:pt x="557" y="36"/>
                  </a:lnTo>
                  <a:lnTo>
                    <a:pt x="541" y="48"/>
                  </a:lnTo>
                  <a:lnTo>
                    <a:pt x="525" y="58"/>
                  </a:lnTo>
                  <a:lnTo>
                    <a:pt x="507" y="68"/>
                  </a:lnTo>
                  <a:lnTo>
                    <a:pt x="488" y="76"/>
                  </a:lnTo>
                  <a:lnTo>
                    <a:pt x="469" y="84"/>
                  </a:lnTo>
                  <a:lnTo>
                    <a:pt x="449" y="92"/>
                  </a:lnTo>
                  <a:lnTo>
                    <a:pt x="428" y="99"/>
                  </a:lnTo>
                  <a:lnTo>
                    <a:pt x="407" y="105"/>
                  </a:lnTo>
                  <a:lnTo>
                    <a:pt x="384" y="110"/>
                  </a:lnTo>
                  <a:lnTo>
                    <a:pt x="362" y="114"/>
                  </a:lnTo>
                  <a:lnTo>
                    <a:pt x="339" y="118"/>
                  </a:lnTo>
                  <a:lnTo>
                    <a:pt x="315" y="121"/>
                  </a:lnTo>
                  <a:lnTo>
                    <a:pt x="292" y="122"/>
                  </a:lnTo>
                  <a:lnTo>
                    <a:pt x="270" y="122"/>
                  </a:lnTo>
                  <a:lnTo>
                    <a:pt x="249" y="122"/>
                  </a:lnTo>
                  <a:lnTo>
                    <a:pt x="226" y="121"/>
                  </a:lnTo>
                  <a:lnTo>
                    <a:pt x="206" y="119"/>
                  </a:lnTo>
                  <a:lnTo>
                    <a:pt x="185" y="115"/>
                  </a:lnTo>
                  <a:lnTo>
                    <a:pt x="165" y="112"/>
                  </a:lnTo>
                  <a:lnTo>
                    <a:pt x="146" y="108"/>
                  </a:lnTo>
                  <a:lnTo>
                    <a:pt x="127" y="102"/>
                  </a:lnTo>
                  <a:lnTo>
                    <a:pt x="108" y="97"/>
                  </a:lnTo>
                  <a:lnTo>
                    <a:pt x="90" y="90"/>
                  </a:lnTo>
                  <a:lnTo>
                    <a:pt x="74" y="83"/>
                  </a:lnTo>
                  <a:lnTo>
                    <a:pt x="58" y="75"/>
                  </a:lnTo>
                  <a:lnTo>
                    <a:pt x="42" y="66"/>
                  </a:lnTo>
                  <a:lnTo>
                    <a:pt x="27" y="58"/>
                  </a:lnTo>
                  <a:lnTo>
                    <a:pt x="14" y="49"/>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86" name="Freeform 20"/>
            <p:cNvSpPr>
              <a:spLocks/>
            </p:cNvSpPr>
            <p:nvPr/>
          </p:nvSpPr>
          <p:spPr bwMode="auto">
            <a:xfrm>
              <a:off x="1850" y="2342"/>
              <a:ext cx="179" cy="78"/>
            </a:xfrm>
            <a:custGeom>
              <a:avLst/>
              <a:gdLst>
                <a:gd name="T0" fmla="*/ 0 w 536"/>
                <a:gd name="T1" fmla="*/ 0 h 234"/>
                <a:gd name="T2" fmla="*/ 0 w 536"/>
                <a:gd name="T3" fmla="*/ 0 h 234"/>
                <a:gd name="T4" fmla="*/ 0 w 536"/>
                <a:gd name="T5" fmla="*/ 0 h 234"/>
                <a:gd name="T6" fmla="*/ 0 w 536"/>
                <a:gd name="T7" fmla="*/ 0 h 234"/>
                <a:gd name="T8" fmla="*/ 0 w 536"/>
                <a:gd name="T9" fmla="*/ 0 h 234"/>
                <a:gd name="T10" fmla="*/ 0 w 536"/>
                <a:gd name="T11" fmla="*/ 0 h 234"/>
                <a:gd name="T12" fmla="*/ 0 w 536"/>
                <a:gd name="T13" fmla="*/ 0 h 234"/>
                <a:gd name="T14" fmla="*/ 0 w 536"/>
                <a:gd name="T15" fmla="*/ 0 h 234"/>
                <a:gd name="T16" fmla="*/ 0 w 536"/>
                <a:gd name="T17" fmla="*/ 0 h 234"/>
                <a:gd name="T18" fmla="*/ 0 w 536"/>
                <a:gd name="T19" fmla="*/ 0 h 234"/>
                <a:gd name="T20" fmla="*/ 0 w 536"/>
                <a:gd name="T21" fmla="*/ 0 h 234"/>
                <a:gd name="T22" fmla="*/ 0 w 536"/>
                <a:gd name="T23" fmla="*/ 0 h 234"/>
                <a:gd name="T24" fmla="*/ 0 w 536"/>
                <a:gd name="T25" fmla="*/ 0 h 234"/>
                <a:gd name="T26" fmla="*/ 0 w 536"/>
                <a:gd name="T27" fmla="*/ 0 h 234"/>
                <a:gd name="T28" fmla="*/ 0 w 536"/>
                <a:gd name="T29" fmla="*/ 0 h 234"/>
                <a:gd name="T30" fmla="*/ 0 w 536"/>
                <a:gd name="T31" fmla="*/ 0 h 234"/>
                <a:gd name="T32" fmla="*/ 0 w 536"/>
                <a:gd name="T33" fmla="*/ 0 h 234"/>
                <a:gd name="T34" fmla="*/ 0 w 536"/>
                <a:gd name="T35" fmla="*/ 0 h 234"/>
                <a:gd name="T36" fmla="*/ 0 w 536"/>
                <a:gd name="T37" fmla="*/ 0 h 234"/>
                <a:gd name="T38" fmla="*/ 0 w 536"/>
                <a:gd name="T39" fmla="*/ 0 h 234"/>
                <a:gd name="T40" fmla="*/ 0 w 536"/>
                <a:gd name="T41" fmla="*/ 0 h 234"/>
                <a:gd name="T42" fmla="*/ 0 w 536"/>
                <a:gd name="T43" fmla="*/ 0 h 234"/>
                <a:gd name="T44" fmla="*/ 0 w 536"/>
                <a:gd name="T45" fmla="*/ 0 h 234"/>
                <a:gd name="T46" fmla="*/ 0 w 536"/>
                <a:gd name="T47" fmla="*/ 0 h 234"/>
                <a:gd name="T48" fmla="*/ 0 w 536"/>
                <a:gd name="T49" fmla="*/ 0 h 234"/>
                <a:gd name="T50" fmla="*/ 0 w 536"/>
                <a:gd name="T51" fmla="*/ 0 h 234"/>
                <a:gd name="T52" fmla="*/ 0 w 536"/>
                <a:gd name="T53" fmla="*/ 0 h 234"/>
                <a:gd name="T54" fmla="*/ 0 w 536"/>
                <a:gd name="T55" fmla="*/ 0 h 234"/>
                <a:gd name="T56" fmla="*/ 0 w 536"/>
                <a:gd name="T57" fmla="*/ 0 h 234"/>
                <a:gd name="T58" fmla="*/ 0 w 536"/>
                <a:gd name="T59" fmla="*/ 0 h 234"/>
                <a:gd name="T60" fmla="*/ 0 w 536"/>
                <a:gd name="T61" fmla="*/ 0 h 234"/>
                <a:gd name="T62" fmla="*/ 0 w 536"/>
                <a:gd name="T63" fmla="*/ 0 h 234"/>
                <a:gd name="T64" fmla="*/ 0 w 536"/>
                <a:gd name="T65" fmla="*/ 0 h 234"/>
                <a:gd name="T66" fmla="*/ 0 w 536"/>
                <a:gd name="T67" fmla="*/ 0 h 234"/>
                <a:gd name="T68" fmla="*/ 0 w 536"/>
                <a:gd name="T69" fmla="*/ 0 h 234"/>
                <a:gd name="T70" fmla="*/ 0 w 536"/>
                <a:gd name="T71" fmla="*/ 0 h 234"/>
                <a:gd name="T72" fmla="*/ 0 w 536"/>
                <a:gd name="T73" fmla="*/ 0 h 234"/>
                <a:gd name="T74" fmla="*/ 0 w 536"/>
                <a:gd name="T75" fmla="*/ 0 h 234"/>
                <a:gd name="T76" fmla="*/ 0 w 536"/>
                <a:gd name="T77" fmla="*/ 0 h 234"/>
                <a:gd name="T78" fmla="*/ 0 w 536"/>
                <a:gd name="T79" fmla="*/ 0 h 234"/>
                <a:gd name="T80" fmla="*/ 0 w 536"/>
                <a:gd name="T81" fmla="*/ 0 h 234"/>
                <a:gd name="T82" fmla="*/ 0 w 536"/>
                <a:gd name="T83" fmla="*/ 0 h 234"/>
                <a:gd name="T84" fmla="*/ 0 w 536"/>
                <a:gd name="T85" fmla="*/ 0 h 234"/>
                <a:gd name="T86" fmla="*/ 0 w 536"/>
                <a:gd name="T87" fmla="*/ 0 h 234"/>
                <a:gd name="T88" fmla="*/ 0 w 536"/>
                <a:gd name="T89" fmla="*/ 0 h 234"/>
                <a:gd name="T90" fmla="*/ 0 w 536"/>
                <a:gd name="T91" fmla="*/ 0 h 234"/>
                <a:gd name="T92" fmla="*/ 0 w 536"/>
                <a:gd name="T93" fmla="*/ 0 h 234"/>
                <a:gd name="T94" fmla="*/ 0 w 536"/>
                <a:gd name="T95" fmla="*/ 0 h 234"/>
                <a:gd name="T96" fmla="*/ 0 w 536"/>
                <a:gd name="T97" fmla="*/ 0 h 234"/>
                <a:gd name="T98" fmla="*/ 0 w 536"/>
                <a:gd name="T99" fmla="*/ 0 h 234"/>
                <a:gd name="T100" fmla="*/ 0 w 536"/>
                <a:gd name="T101" fmla="*/ 0 h 234"/>
                <a:gd name="T102" fmla="*/ 0 w 536"/>
                <a:gd name="T103" fmla="*/ 0 h 234"/>
                <a:gd name="T104" fmla="*/ 0 w 536"/>
                <a:gd name="T105" fmla="*/ 0 h 234"/>
                <a:gd name="T106" fmla="*/ 0 w 536"/>
                <a:gd name="T107" fmla="*/ 0 h 234"/>
                <a:gd name="T108" fmla="*/ 0 w 536"/>
                <a:gd name="T109" fmla="*/ 0 h 234"/>
                <a:gd name="T110" fmla="*/ 0 w 536"/>
                <a:gd name="T111" fmla="*/ 0 h 234"/>
                <a:gd name="T112" fmla="*/ 0 w 536"/>
                <a:gd name="T113" fmla="*/ 0 h 234"/>
                <a:gd name="T114" fmla="*/ 0 w 536"/>
                <a:gd name="T115" fmla="*/ 0 h 2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36" h="234">
                  <a:moveTo>
                    <a:pt x="62" y="90"/>
                  </a:moveTo>
                  <a:lnTo>
                    <a:pt x="81" y="96"/>
                  </a:lnTo>
                  <a:lnTo>
                    <a:pt x="101" y="100"/>
                  </a:lnTo>
                  <a:lnTo>
                    <a:pt x="121" y="105"/>
                  </a:lnTo>
                  <a:lnTo>
                    <a:pt x="141" y="108"/>
                  </a:lnTo>
                  <a:lnTo>
                    <a:pt x="162" y="110"/>
                  </a:lnTo>
                  <a:lnTo>
                    <a:pt x="183" y="113"/>
                  </a:lnTo>
                  <a:lnTo>
                    <a:pt x="204" y="114"/>
                  </a:lnTo>
                  <a:lnTo>
                    <a:pt x="227" y="114"/>
                  </a:lnTo>
                  <a:lnTo>
                    <a:pt x="250" y="113"/>
                  </a:lnTo>
                  <a:lnTo>
                    <a:pt x="275" y="112"/>
                  </a:lnTo>
                  <a:lnTo>
                    <a:pt x="297" y="108"/>
                  </a:lnTo>
                  <a:lnTo>
                    <a:pt x="320" y="105"/>
                  </a:lnTo>
                  <a:lnTo>
                    <a:pt x="341" y="100"/>
                  </a:lnTo>
                  <a:lnTo>
                    <a:pt x="364" y="95"/>
                  </a:lnTo>
                  <a:lnTo>
                    <a:pt x="384" y="88"/>
                  </a:lnTo>
                  <a:lnTo>
                    <a:pt x="405" y="82"/>
                  </a:lnTo>
                  <a:lnTo>
                    <a:pt x="424" y="74"/>
                  </a:lnTo>
                  <a:lnTo>
                    <a:pt x="443" y="65"/>
                  </a:lnTo>
                  <a:lnTo>
                    <a:pt x="461" y="56"/>
                  </a:lnTo>
                  <a:lnTo>
                    <a:pt x="477" y="46"/>
                  </a:lnTo>
                  <a:lnTo>
                    <a:pt x="494" y="36"/>
                  </a:lnTo>
                  <a:lnTo>
                    <a:pt x="510" y="25"/>
                  </a:lnTo>
                  <a:lnTo>
                    <a:pt x="523" y="13"/>
                  </a:lnTo>
                  <a:lnTo>
                    <a:pt x="536" y="0"/>
                  </a:lnTo>
                  <a:lnTo>
                    <a:pt x="533" y="24"/>
                  </a:lnTo>
                  <a:lnTo>
                    <a:pt x="526" y="47"/>
                  </a:lnTo>
                  <a:lnTo>
                    <a:pt x="517" y="69"/>
                  </a:lnTo>
                  <a:lnTo>
                    <a:pt x="506" y="90"/>
                  </a:lnTo>
                  <a:lnTo>
                    <a:pt x="493" y="110"/>
                  </a:lnTo>
                  <a:lnTo>
                    <a:pt x="477" y="129"/>
                  </a:lnTo>
                  <a:lnTo>
                    <a:pt x="459" y="148"/>
                  </a:lnTo>
                  <a:lnTo>
                    <a:pt x="439" y="164"/>
                  </a:lnTo>
                  <a:lnTo>
                    <a:pt x="418" y="179"/>
                  </a:lnTo>
                  <a:lnTo>
                    <a:pt x="395" y="193"/>
                  </a:lnTo>
                  <a:lnTo>
                    <a:pt x="370" y="205"/>
                  </a:lnTo>
                  <a:lnTo>
                    <a:pt x="345" y="215"/>
                  </a:lnTo>
                  <a:lnTo>
                    <a:pt x="318" y="223"/>
                  </a:lnTo>
                  <a:lnTo>
                    <a:pt x="290" y="228"/>
                  </a:lnTo>
                  <a:lnTo>
                    <a:pt x="261" y="233"/>
                  </a:lnTo>
                  <a:lnTo>
                    <a:pt x="231" y="234"/>
                  </a:lnTo>
                  <a:lnTo>
                    <a:pt x="213" y="234"/>
                  </a:lnTo>
                  <a:lnTo>
                    <a:pt x="197" y="233"/>
                  </a:lnTo>
                  <a:lnTo>
                    <a:pt x="179" y="231"/>
                  </a:lnTo>
                  <a:lnTo>
                    <a:pt x="162" y="228"/>
                  </a:lnTo>
                  <a:lnTo>
                    <a:pt x="147" y="225"/>
                  </a:lnTo>
                  <a:lnTo>
                    <a:pt x="130" y="221"/>
                  </a:lnTo>
                  <a:lnTo>
                    <a:pt x="115" y="216"/>
                  </a:lnTo>
                  <a:lnTo>
                    <a:pt x="100" y="211"/>
                  </a:lnTo>
                  <a:lnTo>
                    <a:pt x="85" y="205"/>
                  </a:lnTo>
                  <a:lnTo>
                    <a:pt x="71" y="198"/>
                  </a:lnTo>
                  <a:lnTo>
                    <a:pt x="57" y="191"/>
                  </a:lnTo>
                  <a:lnTo>
                    <a:pt x="45" y="183"/>
                  </a:lnTo>
                  <a:lnTo>
                    <a:pt x="33" y="175"/>
                  </a:lnTo>
                  <a:lnTo>
                    <a:pt x="21" y="166"/>
                  </a:lnTo>
                  <a:lnTo>
                    <a:pt x="10" y="156"/>
                  </a:lnTo>
                  <a:lnTo>
                    <a:pt x="0" y="146"/>
                  </a:lnTo>
                  <a:lnTo>
                    <a:pt x="6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87" name="Freeform 21"/>
            <p:cNvSpPr>
              <a:spLocks/>
            </p:cNvSpPr>
            <p:nvPr/>
          </p:nvSpPr>
          <p:spPr bwMode="auto">
            <a:xfrm>
              <a:off x="1741" y="2122"/>
              <a:ext cx="298" cy="210"/>
            </a:xfrm>
            <a:custGeom>
              <a:avLst/>
              <a:gdLst>
                <a:gd name="T0" fmla="*/ 0 w 895"/>
                <a:gd name="T1" fmla="*/ 0 h 630"/>
                <a:gd name="T2" fmla="*/ 0 w 895"/>
                <a:gd name="T3" fmla="*/ 0 h 630"/>
                <a:gd name="T4" fmla="*/ 0 w 895"/>
                <a:gd name="T5" fmla="*/ 0 h 630"/>
                <a:gd name="T6" fmla="*/ 0 w 895"/>
                <a:gd name="T7" fmla="*/ 0 h 630"/>
                <a:gd name="T8" fmla="*/ 0 w 895"/>
                <a:gd name="T9" fmla="*/ 0 h 630"/>
                <a:gd name="T10" fmla="*/ 0 w 895"/>
                <a:gd name="T11" fmla="*/ 0 h 630"/>
                <a:gd name="T12" fmla="*/ 0 w 895"/>
                <a:gd name="T13" fmla="*/ 0 h 630"/>
                <a:gd name="T14" fmla="*/ 0 w 895"/>
                <a:gd name="T15" fmla="*/ 0 h 630"/>
                <a:gd name="T16" fmla="*/ 0 w 895"/>
                <a:gd name="T17" fmla="*/ 0 h 630"/>
                <a:gd name="T18" fmla="*/ 0 w 895"/>
                <a:gd name="T19" fmla="*/ 0 h 630"/>
                <a:gd name="T20" fmla="*/ 0 w 895"/>
                <a:gd name="T21" fmla="*/ 0 h 630"/>
                <a:gd name="T22" fmla="*/ 0 w 895"/>
                <a:gd name="T23" fmla="*/ 0 h 630"/>
                <a:gd name="T24" fmla="*/ 0 w 895"/>
                <a:gd name="T25" fmla="*/ 0 h 630"/>
                <a:gd name="T26" fmla="*/ 0 w 895"/>
                <a:gd name="T27" fmla="*/ 0 h 630"/>
                <a:gd name="T28" fmla="*/ 0 w 895"/>
                <a:gd name="T29" fmla="*/ 0 h 630"/>
                <a:gd name="T30" fmla="*/ 0 w 895"/>
                <a:gd name="T31" fmla="*/ 0 h 630"/>
                <a:gd name="T32" fmla="*/ 0 w 895"/>
                <a:gd name="T33" fmla="*/ 0 h 630"/>
                <a:gd name="T34" fmla="*/ 0 w 895"/>
                <a:gd name="T35" fmla="*/ 0 h 630"/>
                <a:gd name="T36" fmla="*/ 0 w 895"/>
                <a:gd name="T37" fmla="*/ 0 h 630"/>
                <a:gd name="T38" fmla="*/ 0 w 895"/>
                <a:gd name="T39" fmla="*/ 0 h 630"/>
                <a:gd name="T40" fmla="*/ 0 w 895"/>
                <a:gd name="T41" fmla="*/ 0 h 630"/>
                <a:gd name="T42" fmla="*/ 0 w 895"/>
                <a:gd name="T43" fmla="*/ 0 h 630"/>
                <a:gd name="T44" fmla="*/ 0 w 895"/>
                <a:gd name="T45" fmla="*/ 0 h 630"/>
                <a:gd name="T46" fmla="*/ 0 w 895"/>
                <a:gd name="T47" fmla="*/ 0 h 630"/>
                <a:gd name="T48" fmla="*/ 0 w 895"/>
                <a:gd name="T49" fmla="*/ 0 h 630"/>
                <a:gd name="T50" fmla="*/ 0 w 895"/>
                <a:gd name="T51" fmla="*/ 0 h 630"/>
                <a:gd name="T52" fmla="*/ 0 w 895"/>
                <a:gd name="T53" fmla="*/ 0 h 630"/>
                <a:gd name="T54" fmla="*/ 0 w 895"/>
                <a:gd name="T55" fmla="*/ 0 h 630"/>
                <a:gd name="T56" fmla="*/ 0 w 895"/>
                <a:gd name="T57" fmla="*/ 0 h 630"/>
                <a:gd name="T58" fmla="*/ 0 w 895"/>
                <a:gd name="T59" fmla="*/ 0 h 630"/>
                <a:gd name="T60" fmla="*/ 0 w 895"/>
                <a:gd name="T61" fmla="*/ 0 h 630"/>
                <a:gd name="T62" fmla="*/ 0 w 895"/>
                <a:gd name="T63" fmla="*/ 0 h 630"/>
                <a:gd name="T64" fmla="*/ 0 w 895"/>
                <a:gd name="T65" fmla="*/ 0 h 630"/>
                <a:gd name="T66" fmla="*/ 0 w 895"/>
                <a:gd name="T67" fmla="*/ 0 h 630"/>
                <a:gd name="T68" fmla="*/ 0 w 895"/>
                <a:gd name="T69" fmla="*/ 0 h 630"/>
                <a:gd name="T70" fmla="*/ 0 w 895"/>
                <a:gd name="T71" fmla="*/ 0 h 630"/>
                <a:gd name="T72" fmla="*/ 0 w 895"/>
                <a:gd name="T73" fmla="*/ 0 h 630"/>
                <a:gd name="T74" fmla="*/ 0 w 895"/>
                <a:gd name="T75" fmla="*/ 0 h 630"/>
                <a:gd name="T76" fmla="*/ 0 w 895"/>
                <a:gd name="T77" fmla="*/ 0 h 630"/>
                <a:gd name="T78" fmla="*/ 0 w 895"/>
                <a:gd name="T79" fmla="*/ 0 h 630"/>
                <a:gd name="T80" fmla="*/ 0 w 895"/>
                <a:gd name="T81" fmla="*/ 0 h 630"/>
                <a:gd name="T82" fmla="*/ 0 w 895"/>
                <a:gd name="T83" fmla="*/ 0 h 630"/>
                <a:gd name="T84" fmla="*/ 0 w 895"/>
                <a:gd name="T85" fmla="*/ 0 h 630"/>
                <a:gd name="T86" fmla="*/ 0 w 895"/>
                <a:gd name="T87" fmla="*/ 0 h 630"/>
                <a:gd name="T88" fmla="*/ 0 w 895"/>
                <a:gd name="T89" fmla="*/ 0 h 630"/>
                <a:gd name="T90" fmla="*/ 0 w 895"/>
                <a:gd name="T91" fmla="*/ 0 h 630"/>
                <a:gd name="T92" fmla="*/ 0 w 895"/>
                <a:gd name="T93" fmla="*/ 0 h 630"/>
                <a:gd name="T94" fmla="*/ 0 w 895"/>
                <a:gd name="T95" fmla="*/ 0 h 630"/>
                <a:gd name="T96" fmla="*/ 0 w 895"/>
                <a:gd name="T97" fmla="*/ 0 h 630"/>
                <a:gd name="T98" fmla="*/ 0 w 895"/>
                <a:gd name="T99" fmla="*/ 0 h 630"/>
                <a:gd name="T100" fmla="*/ 0 w 895"/>
                <a:gd name="T101" fmla="*/ 0 h 630"/>
                <a:gd name="T102" fmla="*/ 0 w 895"/>
                <a:gd name="T103" fmla="*/ 0 h 630"/>
                <a:gd name="T104" fmla="*/ 0 w 895"/>
                <a:gd name="T105" fmla="*/ 0 h 630"/>
                <a:gd name="T106" fmla="*/ 0 w 895"/>
                <a:gd name="T107" fmla="*/ 0 h 630"/>
                <a:gd name="T108" fmla="*/ 0 w 895"/>
                <a:gd name="T109" fmla="*/ 0 h 630"/>
                <a:gd name="T110" fmla="*/ 0 w 895"/>
                <a:gd name="T111" fmla="*/ 0 h 630"/>
                <a:gd name="T112" fmla="*/ 0 w 895"/>
                <a:gd name="T113" fmla="*/ 0 h 630"/>
                <a:gd name="T114" fmla="*/ 0 w 895"/>
                <a:gd name="T115" fmla="*/ 0 h 63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95" h="630">
                  <a:moveTo>
                    <a:pt x="471" y="349"/>
                  </a:moveTo>
                  <a:lnTo>
                    <a:pt x="487" y="342"/>
                  </a:lnTo>
                  <a:lnTo>
                    <a:pt x="504" y="335"/>
                  </a:lnTo>
                  <a:lnTo>
                    <a:pt x="521" y="331"/>
                  </a:lnTo>
                  <a:lnTo>
                    <a:pt x="538" y="326"/>
                  </a:lnTo>
                  <a:lnTo>
                    <a:pt x="556" y="323"/>
                  </a:lnTo>
                  <a:lnTo>
                    <a:pt x="574" y="322"/>
                  </a:lnTo>
                  <a:lnTo>
                    <a:pt x="593" y="321"/>
                  </a:lnTo>
                  <a:lnTo>
                    <a:pt x="611" y="321"/>
                  </a:lnTo>
                  <a:lnTo>
                    <a:pt x="639" y="324"/>
                  </a:lnTo>
                  <a:lnTo>
                    <a:pt x="668" y="331"/>
                  </a:lnTo>
                  <a:lnTo>
                    <a:pt x="695" y="339"/>
                  </a:lnTo>
                  <a:lnTo>
                    <a:pt x="721" y="351"/>
                  </a:lnTo>
                  <a:lnTo>
                    <a:pt x="745" y="364"/>
                  </a:lnTo>
                  <a:lnTo>
                    <a:pt x="768" y="380"/>
                  </a:lnTo>
                  <a:lnTo>
                    <a:pt x="788" y="399"/>
                  </a:lnTo>
                  <a:lnTo>
                    <a:pt x="807" y="419"/>
                  </a:lnTo>
                  <a:lnTo>
                    <a:pt x="824" y="440"/>
                  </a:lnTo>
                  <a:lnTo>
                    <a:pt x="839" y="463"/>
                  </a:lnTo>
                  <a:lnTo>
                    <a:pt x="851" y="489"/>
                  </a:lnTo>
                  <a:lnTo>
                    <a:pt x="861" y="515"/>
                  </a:lnTo>
                  <a:lnTo>
                    <a:pt x="869" y="542"/>
                  </a:lnTo>
                  <a:lnTo>
                    <a:pt x="874" y="571"/>
                  </a:lnTo>
                  <a:lnTo>
                    <a:pt x="877" y="600"/>
                  </a:lnTo>
                  <a:lnTo>
                    <a:pt x="876" y="630"/>
                  </a:lnTo>
                  <a:lnTo>
                    <a:pt x="882" y="610"/>
                  </a:lnTo>
                  <a:lnTo>
                    <a:pt x="887" y="590"/>
                  </a:lnTo>
                  <a:lnTo>
                    <a:pt x="891" y="569"/>
                  </a:lnTo>
                  <a:lnTo>
                    <a:pt x="893" y="548"/>
                  </a:lnTo>
                  <a:lnTo>
                    <a:pt x="895" y="518"/>
                  </a:lnTo>
                  <a:lnTo>
                    <a:pt x="893" y="488"/>
                  </a:lnTo>
                  <a:lnTo>
                    <a:pt x="889" y="459"/>
                  </a:lnTo>
                  <a:lnTo>
                    <a:pt x="882" y="431"/>
                  </a:lnTo>
                  <a:lnTo>
                    <a:pt x="873" y="404"/>
                  </a:lnTo>
                  <a:lnTo>
                    <a:pt x="862" y="379"/>
                  </a:lnTo>
                  <a:lnTo>
                    <a:pt x="848" y="354"/>
                  </a:lnTo>
                  <a:lnTo>
                    <a:pt x="832" y="332"/>
                  </a:lnTo>
                  <a:lnTo>
                    <a:pt x="814" y="312"/>
                  </a:lnTo>
                  <a:lnTo>
                    <a:pt x="794" y="294"/>
                  </a:lnTo>
                  <a:lnTo>
                    <a:pt x="773" y="277"/>
                  </a:lnTo>
                  <a:lnTo>
                    <a:pt x="751" y="264"/>
                  </a:lnTo>
                  <a:lnTo>
                    <a:pt x="726" y="252"/>
                  </a:lnTo>
                  <a:lnTo>
                    <a:pt x="700" y="243"/>
                  </a:lnTo>
                  <a:lnTo>
                    <a:pt x="673" y="237"/>
                  </a:lnTo>
                  <a:lnTo>
                    <a:pt x="645" y="234"/>
                  </a:lnTo>
                  <a:lnTo>
                    <a:pt x="627" y="234"/>
                  </a:lnTo>
                  <a:lnTo>
                    <a:pt x="611" y="235"/>
                  </a:lnTo>
                  <a:lnTo>
                    <a:pt x="594" y="236"/>
                  </a:lnTo>
                  <a:lnTo>
                    <a:pt x="577" y="240"/>
                  </a:lnTo>
                  <a:lnTo>
                    <a:pt x="560" y="244"/>
                  </a:lnTo>
                  <a:lnTo>
                    <a:pt x="544" y="249"/>
                  </a:lnTo>
                  <a:lnTo>
                    <a:pt x="528" y="255"/>
                  </a:lnTo>
                  <a:lnTo>
                    <a:pt x="513" y="262"/>
                  </a:lnTo>
                  <a:lnTo>
                    <a:pt x="509" y="236"/>
                  </a:lnTo>
                  <a:lnTo>
                    <a:pt x="505" y="211"/>
                  </a:lnTo>
                  <a:lnTo>
                    <a:pt x="498" y="186"/>
                  </a:lnTo>
                  <a:lnTo>
                    <a:pt x="489" y="163"/>
                  </a:lnTo>
                  <a:lnTo>
                    <a:pt x="478" y="141"/>
                  </a:lnTo>
                  <a:lnTo>
                    <a:pt x="466" y="119"/>
                  </a:lnTo>
                  <a:lnTo>
                    <a:pt x="451" y="99"/>
                  </a:lnTo>
                  <a:lnTo>
                    <a:pt x="436" y="80"/>
                  </a:lnTo>
                  <a:lnTo>
                    <a:pt x="418" y="64"/>
                  </a:lnTo>
                  <a:lnTo>
                    <a:pt x="400" y="49"/>
                  </a:lnTo>
                  <a:lnTo>
                    <a:pt x="380" y="36"/>
                  </a:lnTo>
                  <a:lnTo>
                    <a:pt x="359" y="25"/>
                  </a:lnTo>
                  <a:lnTo>
                    <a:pt x="337" y="15"/>
                  </a:lnTo>
                  <a:lnTo>
                    <a:pt x="313" y="8"/>
                  </a:lnTo>
                  <a:lnTo>
                    <a:pt x="290" y="3"/>
                  </a:lnTo>
                  <a:lnTo>
                    <a:pt x="264" y="0"/>
                  </a:lnTo>
                  <a:lnTo>
                    <a:pt x="244" y="0"/>
                  </a:lnTo>
                  <a:lnTo>
                    <a:pt x="223" y="1"/>
                  </a:lnTo>
                  <a:lnTo>
                    <a:pt x="203" y="4"/>
                  </a:lnTo>
                  <a:lnTo>
                    <a:pt x="184" y="8"/>
                  </a:lnTo>
                  <a:lnTo>
                    <a:pt x="165" y="14"/>
                  </a:lnTo>
                  <a:lnTo>
                    <a:pt x="146" y="20"/>
                  </a:lnTo>
                  <a:lnTo>
                    <a:pt x="128" y="29"/>
                  </a:lnTo>
                  <a:lnTo>
                    <a:pt x="111" y="39"/>
                  </a:lnTo>
                  <a:lnTo>
                    <a:pt x="94" y="50"/>
                  </a:lnTo>
                  <a:lnTo>
                    <a:pt x="78" y="62"/>
                  </a:lnTo>
                  <a:lnTo>
                    <a:pt x="63" y="75"/>
                  </a:lnTo>
                  <a:lnTo>
                    <a:pt x="48" y="89"/>
                  </a:lnTo>
                  <a:lnTo>
                    <a:pt x="35" y="105"/>
                  </a:lnTo>
                  <a:lnTo>
                    <a:pt x="23" y="121"/>
                  </a:lnTo>
                  <a:lnTo>
                    <a:pt x="10" y="138"/>
                  </a:lnTo>
                  <a:lnTo>
                    <a:pt x="0" y="156"/>
                  </a:lnTo>
                  <a:lnTo>
                    <a:pt x="11" y="147"/>
                  </a:lnTo>
                  <a:lnTo>
                    <a:pt x="23" y="139"/>
                  </a:lnTo>
                  <a:lnTo>
                    <a:pt x="34" y="132"/>
                  </a:lnTo>
                  <a:lnTo>
                    <a:pt x="46" y="124"/>
                  </a:lnTo>
                  <a:lnTo>
                    <a:pt x="58" y="118"/>
                  </a:lnTo>
                  <a:lnTo>
                    <a:pt x="70" y="112"/>
                  </a:lnTo>
                  <a:lnTo>
                    <a:pt x="83" y="106"/>
                  </a:lnTo>
                  <a:lnTo>
                    <a:pt x="96" y="102"/>
                  </a:lnTo>
                  <a:lnTo>
                    <a:pt x="109" y="97"/>
                  </a:lnTo>
                  <a:lnTo>
                    <a:pt x="123" y="94"/>
                  </a:lnTo>
                  <a:lnTo>
                    <a:pt x="136" y="90"/>
                  </a:lnTo>
                  <a:lnTo>
                    <a:pt x="151" y="88"/>
                  </a:lnTo>
                  <a:lnTo>
                    <a:pt x="164" y="87"/>
                  </a:lnTo>
                  <a:lnTo>
                    <a:pt x="178" y="86"/>
                  </a:lnTo>
                  <a:lnTo>
                    <a:pt x="193" y="86"/>
                  </a:lnTo>
                  <a:lnTo>
                    <a:pt x="207" y="86"/>
                  </a:lnTo>
                  <a:lnTo>
                    <a:pt x="234" y="88"/>
                  </a:lnTo>
                  <a:lnTo>
                    <a:pt x="260" y="94"/>
                  </a:lnTo>
                  <a:lnTo>
                    <a:pt x="284" y="100"/>
                  </a:lnTo>
                  <a:lnTo>
                    <a:pt x="308" y="111"/>
                  </a:lnTo>
                  <a:lnTo>
                    <a:pt x="330" y="122"/>
                  </a:lnTo>
                  <a:lnTo>
                    <a:pt x="351" y="135"/>
                  </a:lnTo>
                  <a:lnTo>
                    <a:pt x="370" y="151"/>
                  </a:lnTo>
                  <a:lnTo>
                    <a:pt x="389" y="167"/>
                  </a:lnTo>
                  <a:lnTo>
                    <a:pt x="406" y="186"/>
                  </a:lnTo>
                  <a:lnTo>
                    <a:pt x="420" y="205"/>
                  </a:lnTo>
                  <a:lnTo>
                    <a:pt x="433" y="226"/>
                  </a:lnTo>
                  <a:lnTo>
                    <a:pt x="446" y="250"/>
                  </a:lnTo>
                  <a:lnTo>
                    <a:pt x="455" y="273"/>
                  </a:lnTo>
                  <a:lnTo>
                    <a:pt x="462" y="298"/>
                  </a:lnTo>
                  <a:lnTo>
                    <a:pt x="468" y="322"/>
                  </a:lnTo>
                  <a:lnTo>
                    <a:pt x="471"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88" name="Freeform 22"/>
            <p:cNvSpPr>
              <a:spLocks/>
            </p:cNvSpPr>
            <p:nvPr/>
          </p:nvSpPr>
          <p:spPr bwMode="auto">
            <a:xfrm>
              <a:off x="1297" y="2214"/>
              <a:ext cx="104" cy="139"/>
            </a:xfrm>
            <a:custGeom>
              <a:avLst/>
              <a:gdLst>
                <a:gd name="T0" fmla="*/ 0 w 313"/>
                <a:gd name="T1" fmla="*/ 0 h 417"/>
                <a:gd name="T2" fmla="*/ 0 w 313"/>
                <a:gd name="T3" fmla="*/ 0 h 417"/>
                <a:gd name="T4" fmla="*/ 0 w 313"/>
                <a:gd name="T5" fmla="*/ 0 h 417"/>
                <a:gd name="T6" fmla="*/ 0 w 313"/>
                <a:gd name="T7" fmla="*/ 0 h 417"/>
                <a:gd name="T8" fmla="*/ 0 w 313"/>
                <a:gd name="T9" fmla="*/ 0 h 417"/>
                <a:gd name="T10" fmla="*/ 0 w 313"/>
                <a:gd name="T11" fmla="*/ 0 h 417"/>
                <a:gd name="T12" fmla="*/ 0 w 313"/>
                <a:gd name="T13" fmla="*/ 0 h 417"/>
                <a:gd name="T14" fmla="*/ 0 w 313"/>
                <a:gd name="T15" fmla="*/ 0 h 417"/>
                <a:gd name="T16" fmla="*/ 0 w 313"/>
                <a:gd name="T17" fmla="*/ 0 h 417"/>
                <a:gd name="T18" fmla="*/ 0 w 313"/>
                <a:gd name="T19" fmla="*/ 0 h 417"/>
                <a:gd name="T20" fmla="*/ 0 w 313"/>
                <a:gd name="T21" fmla="*/ 0 h 417"/>
                <a:gd name="T22" fmla="*/ 0 w 313"/>
                <a:gd name="T23" fmla="*/ 0 h 417"/>
                <a:gd name="T24" fmla="*/ 0 w 313"/>
                <a:gd name="T25" fmla="*/ 0 h 417"/>
                <a:gd name="T26" fmla="*/ 0 w 313"/>
                <a:gd name="T27" fmla="*/ 0 h 417"/>
                <a:gd name="T28" fmla="*/ 0 w 313"/>
                <a:gd name="T29" fmla="*/ 0 h 417"/>
                <a:gd name="T30" fmla="*/ 0 w 313"/>
                <a:gd name="T31" fmla="*/ 0 h 417"/>
                <a:gd name="T32" fmla="*/ 0 w 313"/>
                <a:gd name="T33" fmla="*/ 0 h 417"/>
                <a:gd name="T34" fmla="*/ 0 w 313"/>
                <a:gd name="T35" fmla="*/ 0 h 417"/>
                <a:gd name="T36" fmla="*/ 0 w 313"/>
                <a:gd name="T37" fmla="*/ 0 h 417"/>
                <a:gd name="T38" fmla="*/ 0 w 313"/>
                <a:gd name="T39" fmla="*/ 0 h 417"/>
                <a:gd name="T40" fmla="*/ 0 w 313"/>
                <a:gd name="T41" fmla="*/ 0 h 417"/>
                <a:gd name="T42" fmla="*/ 0 w 313"/>
                <a:gd name="T43" fmla="*/ 0 h 417"/>
                <a:gd name="T44" fmla="*/ 0 w 313"/>
                <a:gd name="T45" fmla="*/ 0 h 417"/>
                <a:gd name="T46" fmla="*/ 0 w 313"/>
                <a:gd name="T47" fmla="*/ 0 h 417"/>
                <a:gd name="T48" fmla="*/ 0 w 313"/>
                <a:gd name="T49" fmla="*/ 0 h 417"/>
                <a:gd name="T50" fmla="*/ 0 w 313"/>
                <a:gd name="T51" fmla="*/ 0 h 417"/>
                <a:gd name="T52" fmla="*/ 0 w 313"/>
                <a:gd name="T53" fmla="*/ 0 h 417"/>
                <a:gd name="T54" fmla="*/ 0 w 313"/>
                <a:gd name="T55" fmla="*/ 0 h 417"/>
                <a:gd name="T56" fmla="*/ 0 w 313"/>
                <a:gd name="T57" fmla="*/ 0 h 417"/>
                <a:gd name="T58" fmla="*/ 0 w 313"/>
                <a:gd name="T59" fmla="*/ 0 h 417"/>
                <a:gd name="T60" fmla="*/ 0 w 313"/>
                <a:gd name="T61" fmla="*/ 0 h 417"/>
                <a:gd name="T62" fmla="*/ 0 w 313"/>
                <a:gd name="T63" fmla="*/ 0 h 417"/>
                <a:gd name="T64" fmla="*/ 0 w 313"/>
                <a:gd name="T65" fmla="*/ 0 h 417"/>
                <a:gd name="T66" fmla="*/ 0 w 313"/>
                <a:gd name="T67" fmla="*/ 0 h 417"/>
                <a:gd name="T68" fmla="*/ 0 w 313"/>
                <a:gd name="T69" fmla="*/ 0 h 417"/>
                <a:gd name="T70" fmla="*/ 0 w 313"/>
                <a:gd name="T71" fmla="*/ 0 h 417"/>
                <a:gd name="T72" fmla="*/ 0 w 313"/>
                <a:gd name="T73" fmla="*/ 0 h 417"/>
                <a:gd name="T74" fmla="*/ 0 w 313"/>
                <a:gd name="T75" fmla="*/ 0 h 417"/>
                <a:gd name="T76" fmla="*/ 0 w 313"/>
                <a:gd name="T77" fmla="*/ 0 h 417"/>
                <a:gd name="T78" fmla="*/ 0 w 313"/>
                <a:gd name="T79" fmla="*/ 0 h 417"/>
                <a:gd name="T80" fmla="*/ 0 w 313"/>
                <a:gd name="T81" fmla="*/ 0 h 417"/>
                <a:gd name="T82" fmla="*/ 0 w 313"/>
                <a:gd name="T83" fmla="*/ 0 h 417"/>
                <a:gd name="T84" fmla="*/ 0 w 313"/>
                <a:gd name="T85" fmla="*/ 0 h 417"/>
                <a:gd name="T86" fmla="*/ 0 w 313"/>
                <a:gd name="T87" fmla="*/ 0 h 417"/>
                <a:gd name="T88" fmla="*/ 0 w 313"/>
                <a:gd name="T89" fmla="*/ 0 h 417"/>
                <a:gd name="T90" fmla="*/ 0 w 313"/>
                <a:gd name="T91" fmla="*/ 0 h 417"/>
                <a:gd name="T92" fmla="*/ 0 w 313"/>
                <a:gd name="T93" fmla="*/ 0 h 417"/>
                <a:gd name="T94" fmla="*/ 0 w 313"/>
                <a:gd name="T95" fmla="*/ 0 h 417"/>
                <a:gd name="T96" fmla="*/ 0 w 313"/>
                <a:gd name="T97" fmla="*/ 0 h 417"/>
                <a:gd name="T98" fmla="*/ 0 w 313"/>
                <a:gd name="T99" fmla="*/ 0 h 417"/>
                <a:gd name="T100" fmla="*/ 0 w 313"/>
                <a:gd name="T101" fmla="*/ 0 h 417"/>
                <a:gd name="T102" fmla="*/ 0 w 313"/>
                <a:gd name="T103" fmla="*/ 0 h 417"/>
                <a:gd name="T104" fmla="*/ 0 w 313"/>
                <a:gd name="T105" fmla="*/ 0 h 417"/>
                <a:gd name="T106" fmla="*/ 0 w 313"/>
                <a:gd name="T107" fmla="*/ 0 h 417"/>
                <a:gd name="T108" fmla="*/ 0 w 313"/>
                <a:gd name="T109" fmla="*/ 0 h 417"/>
                <a:gd name="T110" fmla="*/ 0 w 313"/>
                <a:gd name="T111" fmla="*/ 0 h 417"/>
                <a:gd name="T112" fmla="*/ 0 w 313"/>
                <a:gd name="T113" fmla="*/ 0 h 417"/>
                <a:gd name="T114" fmla="*/ 0 w 313"/>
                <a:gd name="T115" fmla="*/ 0 h 417"/>
                <a:gd name="T116" fmla="*/ 0 w 313"/>
                <a:gd name="T117" fmla="*/ 0 h 417"/>
                <a:gd name="T118" fmla="*/ 0 w 313"/>
                <a:gd name="T119" fmla="*/ 0 h 417"/>
                <a:gd name="T120" fmla="*/ 0 w 313"/>
                <a:gd name="T121" fmla="*/ 0 h 417"/>
                <a:gd name="T122" fmla="*/ 0 w 313"/>
                <a:gd name="T123" fmla="*/ 0 h 4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3" h="417">
                  <a:moveTo>
                    <a:pt x="313" y="26"/>
                  </a:moveTo>
                  <a:lnTo>
                    <a:pt x="303" y="20"/>
                  </a:lnTo>
                  <a:lnTo>
                    <a:pt x="293" y="16"/>
                  </a:lnTo>
                  <a:lnTo>
                    <a:pt x="282" y="12"/>
                  </a:lnTo>
                  <a:lnTo>
                    <a:pt x="271" y="8"/>
                  </a:lnTo>
                  <a:lnTo>
                    <a:pt x="260" y="5"/>
                  </a:lnTo>
                  <a:lnTo>
                    <a:pt x="249" y="3"/>
                  </a:lnTo>
                  <a:lnTo>
                    <a:pt x="237" y="1"/>
                  </a:lnTo>
                  <a:lnTo>
                    <a:pt x="225" y="0"/>
                  </a:lnTo>
                  <a:lnTo>
                    <a:pt x="203" y="1"/>
                  </a:lnTo>
                  <a:lnTo>
                    <a:pt x="182" y="5"/>
                  </a:lnTo>
                  <a:lnTo>
                    <a:pt x="162" y="10"/>
                  </a:lnTo>
                  <a:lnTo>
                    <a:pt x="142" y="19"/>
                  </a:lnTo>
                  <a:lnTo>
                    <a:pt x="122" y="29"/>
                  </a:lnTo>
                  <a:lnTo>
                    <a:pt x="104" y="42"/>
                  </a:lnTo>
                  <a:lnTo>
                    <a:pt x="87" y="56"/>
                  </a:lnTo>
                  <a:lnTo>
                    <a:pt x="72" y="72"/>
                  </a:lnTo>
                  <a:lnTo>
                    <a:pt x="56" y="91"/>
                  </a:lnTo>
                  <a:lnTo>
                    <a:pt x="44" y="109"/>
                  </a:lnTo>
                  <a:lnTo>
                    <a:pt x="31" y="131"/>
                  </a:lnTo>
                  <a:lnTo>
                    <a:pt x="21" y="152"/>
                  </a:lnTo>
                  <a:lnTo>
                    <a:pt x="14" y="175"/>
                  </a:lnTo>
                  <a:lnTo>
                    <a:pt x="7" y="200"/>
                  </a:lnTo>
                  <a:lnTo>
                    <a:pt x="2" y="225"/>
                  </a:lnTo>
                  <a:lnTo>
                    <a:pt x="0" y="251"/>
                  </a:lnTo>
                  <a:lnTo>
                    <a:pt x="0" y="274"/>
                  </a:lnTo>
                  <a:lnTo>
                    <a:pt x="2" y="298"/>
                  </a:lnTo>
                  <a:lnTo>
                    <a:pt x="6" y="320"/>
                  </a:lnTo>
                  <a:lnTo>
                    <a:pt x="10" y="341"/>
                  </a:lnTo>
                  <a:lnTo>
                    <a:pt x="17" y="361"/>
                  </a:lnTo>
                  <a:lnTo>
                    <a:pt x="25" y="381"/>
                  </a:lnTo>
                  <a:lnTo>
                    <a:pt x="34" y="399"/>
                  </a:lnTo>
                  <a:lnTo>
                    <a:pt x="44" y="417"/>
                  </a:lnTo>
                  <a:lnTo>
                    <a:pt x="43" y="402"/>
                  </a:lnTo>
                  <a:lnTo>
                    <a:pt x="41" y="388"/>
                  </a:lnTo>
                  <a:lnTo>
                    <a:pt x="40" y="373"/>
                  </a:lnTo>
                  <a:lnTo>
                    <a:pt x="40" y="359"/>
                  </a:lnTo>
                  <a:lnTo>
                    <a:pt x="43" y="333"/>
                  </a:lnTo>
                  <a:lnTo>
                    <a:pt x="47" y="308"/>
                  </a:lnTo>
                  <a:lnTo>
                    <a:pt x="54" y="283"/>
                  </a:lnTo>
                  <a:lnTo>
                    <a:pt x="61" y="260"/>
                  </a:lnTo>
                  <a:lnTo>
                    <a:pt x="72" y="237"/>
                  </a:lnTo>
                  <a:lnTo>
                    <a:pt x="84" y="216"/>
                  </a:lnTo>
                  <a:lnTo>
                    <a:pt x="96" y="197"/>
                  </a:lnTo>
                  <a:lnTo>
                    <a:pt x="112" y="180"/>
                  </a:lnTo>
                  <a:lnTo>
                    <a:pt x="127" y="163"/>
                  </a:lnTo>
                  <a:lnTo>
                    <a:pt x="144" y="148"/>
                  </a:lnTo>
                  <a:lnTo>
                    <a:pt x="162" y="136"/>
                  </a:lnTo>
                  <a:lnTo>
                    <a:pt x="182" y="126"/>
                  </a:lnTo>
                  <a:lnTo>
                    <a:pt x="202" y="118"/>
                  </a:lnTo>
                  <a:lnTo>
                    <a:pt x="222" y="113"/>
                  </a:lnTo>
                  <a:lnTo>
                    <a:pt x="243" y="109"/>
                  </a:lnTo>
                  <a:lnTo>
                    <a:pt x="265" y="108"/>
                  </a:lnTo>
                  <a:lnTo>
                    <a:pt x="271" y="108"/>
                  </a:lnTo>
                  <a:lnTo>
                    <a:pt x="276" y="108"/>
                  </a:lnTo>
                  <a:lnTo>
                    <a:pt x="283" y="109"/>
                  </a:lnTo>
                  <a:lnTo>
                    <a:pt x="289" y="109"/>
                  </a:lnTo>
                  <a:lnTo>
                    <a:pt x="294" y="111"/>
                  </a:lnTo>
                  <a:lnTo>
                    <a:pt x="300" y="112"/>
                  </a:lnTo>
                  <a:lnTo>
                    <a:pt x="305" y="114"/>
                  </a:lnTo>
                  <a:lnTo>
                    <a:pt x="311" y="115"/>
                  </a:lnTo>
                  <a:lnTo>
                    <a:pt x="3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31762" name="Elbow Connector 52"/>
          <p:cNvCxnSpPr>
            <a:cxnSpLocks noChangeShapeType="1"/>
            <a:stCxn id="31749" idx="3"/>
            <a:endCxn id="31774" idx="1"/>
          </p:cNvCxnSpPr>
          <p:nvPr/>
        </p:nvCxnSpPr>
        <p:spPr bwMode="auto">
          <a:xfrm flipV="1">
            <a:off x="1497013" y="3695700"/>
            <a:ext cx="520700" cy="173038"/>
          </a:xfrm>
          <a:prstGeom prst="bentConnector3">
            <a:avLst>
              <a:gd name="adj1" fmla="val 49694"/>
            </a:avLst>
          </a:prstGeom>
          <a:noFill/>
          <a:ln w="12700" algn="ctr">
            <a:solidFill>
              <a:schemeClr val="accent1"/>
            </a:solidFill>
            <a:round/>
            <a:headEnd/>
            <a:tailEnd/>
          </a:ln>
          <a:extLst>
            <a:ext uri="{909E8E84-426E-40DD-AFC4-6F175D3DCCD1}">
              <a14:hiddenFill xmlns:a14="http://schemas.microsoft.com/office/drawing/2010/main">
                <a:noFill/>
              </a14:hiddenFill>
            </a:ext>
          </a:extLst>
        </p:spPr>
      </p:cxnSp>
      <p:pic>
        <p:nvPicPr>
          <p:cNvPr id="31763" name="Picture 23" descr="C:\Users\IBM_ADMIN\AppData\Local\Microsoft\Windows\Temporary Internet Files\Content.IE5\BBV930SI\MC90002348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6413" y="5040313"/>
            <a:ext cx="6921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4" name="Picture 24" descr="C:\Users\IBM_ADMIN\AppData\Local\Microsoft\Windows\Temporary Internet Files\Content.IE5\GKTQBYB9\MC900082287[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851775" y="4025900"/>
            <a:ext cx="91916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5" name="Picture 25" descr="C:\Users\IBM_ADMIN\AppData\Local\Microsoft\Windows\Temporary Internet Files\Content.IE5\GKTQBYB9\MC900251539[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459038" y="4708525"/>
            <a:ext cx="985837"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6" name="TextBox 66"/>
          <p:cNvSpPr txBox="1">
            <a:spLocks noChangeArrowheads="1"/>
          </p:cNvSpPr>
          <p:nvPr/>
        </p:nvSpPr>
        <p:spPr bwMode="auto">
          <a:xfrm>
            <a:off x="1990725" y="5638800"/>
            <a:ext cx="178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Page designers</a:t>
            </a:r>
          </a:p>
        </p:txBody>
      </p:sp>
      <p:sp>
        <p:nvSpPr>
          <p:cNvPr id="31767" name="TextBox 67"/>
          <p:cNvSpPr txBox="1">
            <a:spLocks noChangeArrowheads="1"/>
          </p:cNvSpPr>
          <p:nvPr/>
        </p:nvSpPr>
        <p:spPr bwMode="auto">
          <a:xfrm>
            <a:off x="5116513" y="5656263"/>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Programmers</a:t>
            </a:r>
          </a:p>
        </p:txBody>
      </p:sp>
      <p:sp>
        <p:nvSpPr>
          <p:cNvPr id="31768" name="TextBox 68"/>
          <p:cNvSpPr txBox="1">
            <a:spLocks noChangeArrowheads="1"/>
          </p:cNvSpPr>
          <p:nvPr/>
        </p:nvSpPr>
        <p:spPr bwMode="auto">
          <a:xfrm>
            <a:off x="6910388" y="4997450"/>
            <a:ext cx="2224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Database architects</a:t>
            </a:r>
          </a:p>
        </p:txBody>
      </p:sp>
      <p:sp>
        <p:nvSpPr>
          <p:cNvPr id="31769" name="TextBox 69"/>
          <p:cNvSpPr txBox="1">
            <a:spLocks noChangeArrowheads="1"/>
          </p:cNvSpPr>
          <p:nvPr/>
        </p:nvSpPr>
        <p:spPr bwMode="auto">
          <a:xfrm>
            <a:off x="2008188" y="4130675"/>
            <a:ext cx="1233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600" b="0"/>
              <a:t>Web pages</a:t>
            </a:r>
          </a:p>
        </p:txBody>
      </p:sp>
      <p:sp>
        <p:nvSpPr>
          <p:cNvPr id="31770" name="TextBox 71"/>
          <p:cNvSpPr txBox="1">
            <a:spLocks noChangeArrowheads="1"/>
          </p:cNvSpPr>
          <p:nvPr/>
        </p:nvSpPr>
        <p:spPr bwMode="auto">
          <a:xfrm>
            <a:off x="6202363" y="4303713"/>
            <a:ext cx="1296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400" b="0"/>
              <a:t>Data structures</a:t>
            </a:r>
          </a:p>
        </p:txBody>
      </p:sp>
      <p:sp>
        <p:nvSpPr>
          <p:cNvPr id="31771" name="TextBox 60"/>
          <p:cNvSpPr txBox="1">
            <a:spLocks noChangeArrowheads="1"/>
          </p:cNvSpPr>
          <p:nvPr/>
        </p:nvSpPr>
        <p:spPr bwMode="auto">
          <a:xfrm>
            <a:off x="195263" y="5984875"/>
            <a:ext cx="8108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1800" b="0" i="1">
                <a:solidFill>
                  <a:srgbClr val="FF0000"/>
                </a:solidFill>
              </a:rPr>
              <a:t>Note: You can use UrbanCode Deploy for any kind of application code distribution, but web applications provide the best illustration of its value. </a:t>
            </a:r>
          </a:p>
        </p:txBody>
      </p:sp>
      <p:cxnSp>
        <p:nvCxnSpPr>
          <p:cNvPr id="31772" name="Elbow Connector 17"/>
          <p:cNvCxnSpPr>
            <a:cxnSpLocks noChangeShapeType="1"/>
          </p:cNvCxnSpPr>
          <p:nvPr/>
        </p:nvCxnSpPr>
        <p:spPr bwMode="auto">
          <a:xfrm>
            <a:off x="5140325" y="4219575"/>
            <a:ext cx="263525" cy="20638"/>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pic>
        <p:nvPicPr>
          <p:cNvPr id="31773" name="Picture 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5788" y="4192588"/>
            <a:ext cx="15144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z="3000" smtClean="0"/>
              <a:t>Architecture and environment before the lab exercise</a:t>
            </a:r>
          </a:p>
        </p:txBody>
      </p:sp>
      <p:pic>
        <p:nvPicPr>
          <p:cNvPr id="32771" name="Picture 9" descr="lab_env_bef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17625"/>
            <a:ext cx="9144000"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10"/>
          <p:cNvSpPr>
            <a:spLocks noChangeArrowheads="1"/>
          </p:cNvSpPr>
          <p:nvPr/>
        </p:nvSpPr>
        <p:spPr bwMode="auto">
          <a:xfrm>
            <a:off x="-668338" y="773113"/>
            <a:ext cx="9934576"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b="0"/>
              <a:t>The lab is set up with one agent and two-servers as deployment targets.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lab environment</a:t>
            </a:r>
            <a:endParaRPr lang="en-US" dirty="0"/>
          </a:p>
        </p:txBody>
      </p:sp>
      <p:pic>
        <p:nvPicPr>
          <p:cNvPr id="131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37" y="819729"/>
            <a:ext cx="8184994" cy="4156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1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939" y="5150836"/>
            <a:ext cx="5521944" cy="1625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917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3500" y="34925"/>
            <a:ext cx="8999538" cy="609600"/>
          </a:xfrm>
          <a:extLs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p>
            <a:pPr defTabSz="45720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mtClean="0"/>
              <a:t>Intended audience</a:t>
            </a:r>
          </a:p>
        </p:txBody>
      </p:sp>
      <p:sp>
        <p:nvSpPr>
          <p:cNvPr id="7171" name="Rectangle 3"/>
          <p:cNvSpPr>
            <a:spLocks noGrp="1" noChangeArrowheads="1"/>
          </p:cNvSpPr>
          <p:nvPr>
            <p:ph type="body" idx="1"/>
          </p:nvPr>
        </p:nvSpPr>
        <p:spPr>
          <a:xfrm>
            <a:off x="76200" y="776288"/>
            <a:ext cx="5562600" cy="5621337"/>
          </a:xfrm>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0" indent="0" defTabSz="457200" eaLnBrk="1" hangingPunct="1">
              <a:lnSpc>
                <a:spcPct val="90000"/>
              </a:lnSpc>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mtClean="0"/>
              <a:t>Primary audience:</a:t>
            </a:r>
          </a:p>
          <a:p>
            <a:pPr marL="457200" lvl="1" defTabSz="457200" eaLnBrk="1" hangingPunct="1">
              <a:lnSpc>
                <a:spcPct val="9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mtClean="0"/>
              <a:t>Users </a:t>
            </a:r>
          </a:p>
          <a:p>
            <a:pPr marL="457200" lvl="1" defTabSz="457200" eaLnBrk="1" hangingPunct="1">
              <a:lnSpc>
                <a:spcPct val="9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mtClean="0"/>
              <a:t>Configurators</a:t>
            </a:r>
          </a:p>
          <a:p>
            <a:pPr marL="457200" lvl="1" defTabSz="457200" eaLnBrk="1" hangingPunct="1">
              <a:lnSpc>
                <a:spcPct val="9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mtClean="0"/>
              <a:t>Producers</a:t>
            </a:r>
          </a:p>
          <a:p>
            <a:pPr marL="457200" lvl="1" defTabSz="457200" eaLnBrk="1" hangingPunct="1">
              <a:lnSpc>
                <a:spcPct val="9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mtClean="0"/>
              <a:t>Administrators</a:t>
            </a:r>
          </a:p>
          <a:p>
            <a:pPr marL="0" indent="0" defTabSz="457200" eaLnBrk="1" hangingPunct="1">
              <a:lnSpc>
                <a:spcPct val="90000"/>
              </a:lnSpc>
              <a:spcBef>
                <a:spcPts val="600"/>
              </a:spcBef>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2400" smtClean="0"/>
          </a:p>
          <a:p>
            <a:pPr marL="0" indent="0" defTabSz="457200" eaLnBrk="1" hangingPunct="1">
              <a:lnSpc>
                <a:spcPct val="90000"/>
              </a:lnSpc>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mtClean="0"/>
              <a:t>Secondary audience:</a:t>
            </a:r>
          </a:p>
          <a:p>
            <a:pPr marL="457200" lvl="1" defTabSz="457200" eaLnBrk="1" hangingPunct="1">
              <a:lnSpc>
                <a:spcPct val="9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mtClean="0"/>
              <a:t>Administrators</a:t>
            </a:r>
          </a:p>
          <a:p>
            <a:pPr marL="0" indent="0" defTabSz="457200" eaLnBrk="1" hangingPunct="1">
              <a:lnSpc>
                <a:spcPct val="90000"/>
              </a:lnSpc>
              <a:buClr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mtClean="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013" y="1643063"/>
            <a:ext cx="3589337" cy="3625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environment  settings</a:t>
            </a:r>
            <a:endParaRPr lang="en-US" dirty="0"/>
          </a:p>
        </p:txBody>
      </p:sp>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609" y="2252546"/>
            <a:ext cx="4924620" cy="4307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1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34" y="793051"/>
            <a:ext cx="8649049" cy="1209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27586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z="3000" smtClean="0"/>
              <a:t>A basic workflow</a:t>
            </a:r>
          </a:p>
        </p:txBody>
      </p:sp>
      <p:sp>
        <p:nvSpPr>
          <p:cNvPr id="33795" name="Rectangle 3"/>
          <p:cNvSpPr>
            <a:spLocks noGrp="1" noChangeArrowheads="1"/>
          </p:cNvSpPr>
          <p:nvPr>
            <p:ph type="body" idx="1"/>
          </p:nvPr>
        </p:nvSpPr>
        <p:spPr/>
        <p:txBody>
          <a:bodyPr/>
          <a:lstStyle/>
          <a:p>
            <a:pPr marL="533400" indent="-533400" eaLnBrk="1" hangingPunct="1">
              <a:lnSpc>
                <a:spcPct val="90000"/>
              </a:lnSpc>
              <a:buFont typeface="Wingdings" pitchFamily="2" charset="2"/>
              <a:buAutoNum type="arabicPeriod"/>
            </a:pPr>
            <a:r>
              <a:rPr lang="en-US" altLang="en-US" sz="2400" smtClean="0"/>
              <a:t>Create a base resource.</a:t>
            </a:r>
          </a:p>
          <a:p>
            <a:pPr marL="533400" indent="-533400" eaLnBrk="1" hangingPunct="1">
              <a:lnSpc>
                <a:spcPct val="90000"/>
              </a:lnSpc>
              <a:buFont typeface="Wingdings" pitchFamily="2" charset="2"/>
              <a:buAutoNum type="arabicPeriod"/>
            </a:pPr>
            <a:r>
              <a:rPr lang="en-US" altLang="en-US" sz="2400" smtClean="0"/>
              <a:t>Add an agent to your base resource.</a:t>
            </a:r>
          </a:p>
          <a:p>
            <a:pPr marL="533400" indent="-533400" eaLnBrk="1" hangingPunct="1">
              <a:lnSpc>
                <a:spcPct val="90000"/>
              </a:lnSpc>
              <a:buFont typeface="Wingdings" pitchFamily="2" charset="2"/>
              <a:buAutoNum type="arabicPeriod"/>
            </a:pPr>
            <a:r>
              <a:rPr lang="en-US" altLang="en-US" sz="2400" smtClean="0"/>
              <a:t>Create a component.</a:t>
            </a:r>
          </a:p>
          <a:p>
            <a:pPr marL="533400" indent="-533400" eaLnBrk="1" hangingPunct="1">
              <a:lnSpc>
                <a:spcPct val="90000"/>
              </a:lnSpc>
              <a:buFont typeface="Wingdings" pitchFamily="2" charset="2"/>
              <a:buAutoNum type="arabicPeriod"/>
            </a:pPr>
            <a:r>
              <a:rPr lang="en-US" altLang="en-US" sz="2400" smtClean="0"/>
              <a:t>Add versions to your components.</a:t>
            </a:r>
          </a:p>
          <a:p>
            <a:pPr marL="533400" indent="-533400" eaLnBrk="1" hangingPunct="1">
              <a:lnSpc>
                <a:spcPct val="90000"/>
              </a:lnSpc>
              <a:buFont typeface="Wingdings" pitchFamily="2" charset="2"/>
              <a:buAutoNum type="arabicPeriod"/>
            </a:pPr>
            <a:r>
              <a:rPr lang="en-US" altLang="en-US" sz="2400" smtClean="0"/>
              <a:t>Add component processes to your components.</a:t>
            </a:r>
          </a:p>
          <a:p>
            <a:pPr marL="533400" indent="-533400" eaLnBrk="1" hangingPunct="1">
              <a:lnSpc>
                <a:spcPct val="90000"/>
              </a:lnSpc>
              <a:buFont typeface="Wingdings" pitchFamily="2" charset="2"/>
              <a:buAutoNum type="arabicPeriod"/>
            </a:pPr>
            <a:r>
              <a:rPr lang="en-US" altLang="en-US" sz="2400" smtClean="0"/>
              <a:t>Create an application.</a:t>
            </a:r>
          </a:p>
          <a:p>
            <a:pPr marL="533400" indent="-533400" eaLnBrk="1" hangingPunct="1">
              <a:lnSpc>
                <a:spcPct val="90000"/>
              </a:lnSpc>
              <a:buFont typeface="Wingdings" pitchFamily="2" charset="2"/>
              <a:buAutoNum type="arabicPeriod"/>
            </a:pPr>
            <a:r>
              <a:rPr lang="en-US" altLang="en-US" sz="2400" smtClean="0"/>
              <a:t>Add components to your application.</a:t>
            </a:r>
          </a:p>
          <a:p>
            <a:pPr marL="533400" indent="-533400" eaLnBrk="1" hangingPunct="1">
              <a:lnSpc>
                <a:spcPct val="90000"/>
              </a:lnSpc>
              <a:buFont typeface="Wingdings" pitchFamily="2" charset="2"/>
              <a:buAutoNum type="arabicPeriod"/>
            </a:pPr>
            <a:r>
              <a:rPr lang="en-US" altLang="en-US" sz="2400" smtClean="0"/>
              <a:t>Create application processes.</a:t>
            </a:r>
          </a:p>
          <a:p>
            <a:pPr marL="533400" indent="-533400" eaLnBrk="1" hangingPunct="1">
              <a:lnSpc>
                <a:spcPct val="90000"/>
              </a:lnSpc>
              <a:buFont typeface="Wingdings" pitchFamily="2" charset="2"/>
              <a:buAutoNum type="arabicPeriod"/>
            </a:pPr>
            <a:r>
              <a:rPr lang="en-US" altLang="en-US" sz="2400" smtClean="0"/>
              <a:t>Create application environments.</a:t>
            </a:r>
          </a:p>
          <a:p>
            <a:pPr marL="533400" indent="-533400" eaLnBrk="1" hangingPunct="1">
              <a:lnSpc>
                <a:spcPct val="90000"/>
              </a:lnSpc>
              <a:buFont typeface="Wingdings" pitchFamily="2" charset="2"/>
              <a:buAutoNum type="arabicPeriod"/>
            </a:pPr>
            <a:r>
              <a:rPr lang="en-US" altLang="en-US" sz="2400" smtClean="0"/>
              <a:t>Add a base resource to the application environment.</a:t>
            </a:r>
          </a:p>
          <a:p>
            <a:pPr marL="533400" indent="-533400" eaLnBrk="1" hangingPunct="1">
              <a:lnSpc>
                <a:spcPct val="90000"/>
              </a:lnSpc>
              <a:buFont typeface="Wingdings" pitchFamily="2" charset="2"/>
              <a:buAutoNum type="arabicPeriod"/>
            </a:pPr>
            <a:r>
              <a:rPr lang="en-US" altLang="en-US" sz="2400" smtClean="0"/>
              <a:t>Add to the agents in resource tree component resources for each component that is used in your application</a:t>
            </a:r>
          </a:p>
          <a:p>
            <a:pPr marL="533400" indent="-533400" eaLnBrk="1" hangingPunct="1">
              <a:lnSpc>
                <a:spcPct val="90000"/>
              </a:lnSpc>
              <a:buFont typeface="Wingdings" pitchFamily="2" charset="2"/>
              <a:buAutoNum type="arabicPeriod"/>
            </a:pPr>
            <a:r>
              <a:rPr lang="en-US" altLang="en-US" sz="2400" smtClean="0"/>
              <a:t>In the application environment click </a:t>
            </a:r>
            <a:r>
              <a:rPr lang="en-US" altLang="en-US" sz="2400" b="1" smtClean="0"/>
              <a:t>Run Process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71438" y="106363"/>
            <a:ext cx="9001125" cy="533400"/>
          </a:xfrm>
        </p:spPr>
        <p:txBody>
          <a:bodyPr/>
          <a:lstStyle/>
          <a:p>
            <a:pPr eaLnBrk="1" hangingPunct="1"/>
            <a:r>
              <a:rPr lang="en-US" altLang="en-US" sz="2400" smtClean="0"/>
              <a:t>Architecture</a:t>
            </a:r>
            <a:r>
              <a:rPr lang="en-US" altLang="en-US" sz="3000" smtClean="0"/>
              <a:t> </a:t>
            </a:r>
            <a:r>
              <a:rPr lang="en-US" altLang="en-US" sz="2400" smtClean="0"/>
              <a:t>and environment for the JPetStore lab exercise</a:t>
            </a:r>
          </a:p>
        </p:txBody>
      </p:sp>
      <p:sp>
        <p:nvSpPr>
          <p:cNvPr id="34819" name="Rectangle 6"/>
          <p:cNvSpPr>
            <a:spLocks noGrp="1" noChangeArrowheads="1"/>
          </p:cNvSpPr>
          <p:nvPr>
            <p:ph type="body" sz="half" idx="1"/>
          </p:nvPr>
        </p:nvSpPr>
        <p:spPr/>
        <p:txBody>
          <a:bodyPr/>
          <a:lstStyle/>
          <a:p>
            <a:pPr marL="0" indent="0" eaLnBrk="1" hangingPunct="1"/>
            <a:r>
              <a:rPr lang="en-US" altLang="en-US" sz="2400" smtClean="0"/>
              <a:t>After the lab is complete the components have deployed as shown below:</a:t>
            </a:r>
          </a:p>
        </p:txBody>
      </p:sp>
      <p:sp>
        <p:nvSpPr>
          <p:cNvPr id="34820" name="Rectangle 7"/>
          <p:cNvSpPr>
            <a:spLocks noGrp="1" noChangeArrowheads="1"/>
          </p:cNvSpPr>
          <p:nvPr>
            <p:ph sz="half" idx="2"/>
          </p:nvPr>
        </p:nvSpPr>
        <p:spPr/>
        <p:txBody>
          <a:bodyPr/>
          <a:lstStyle/>
          <a:p>
            <a:pPr marL="0" indent="0" eaLnBrk="1" hangingPunct="1"/>
            <a:endParaRPr lang="en-US" altLang="en-US" sz="2400" smtClean="0"/>
          </a:p>
        </p:txBody>
      </p:sp>
      <p:pic>
        <p:nvPicPr>
          <p:cNvPr id="34821" name="Picture 5" descr="OneAgentTwoEnviron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0238"/>
            <a:ext cx="9144000"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idx="4294967295"/>
          </p:nvPr>
        </p:nvSpPr>
        <p:spPr/>
        <p:txBody>
          <a:bodyPr lIns="0" tIns="0" rIns="0" bIns="0" anchor="t"/>
          <a:lstStyle/>
          <a:p>
            <a:pPr eaLnBrk="1" hangingPunct="1"/>
            <a:r>
              <a:rPr lang="en-US" altLang="en-US" smtClean="0"/>
              <a:t>Different groups use different component versions</a:t>
            </a:r>
          </a:p>
        </p:txBody>
      </p:sp>
      <p:sp>
        <p:nvSpPr>
          <p:cNvPr id="35843" name="Content Placeholder 2"/>
          <p:cNvSpPr>
            <a:spLocks noGrp="1"/>
          </p:cNvSpPr>
          <p:nvPr>
            <p:ph idx="4294967295"/>
          </p:nvPr>
        </p:nvSpPr>
        <p:spPr>
          <a:xfrm>
            <a:off x="90488" y="776288"/>
            <a:ext cx="8958262" cy="1344612"/>
          </a:xfrm>
        </p:spPr>
        <p:txBody>
          <a:bodyPr lIns="0" rIns="0"/>
          <a:lstStyle/>
          <a:p>
            <a:pPr marL="0" indent="0" eaLnBrk="1" hangingPunct="1"/>
            <a:r>
              <a:rPr lang="en-US" altLang="en-US" sz="2000" smtClean="0"/>
              <a:t>Editors might use the latest version that exists.</a:t>
            </a:r>
          </a:p>
          <a:p>
            <a:pPr marL="0" indent="0" eaLnBrk="1" hangingPunct="1"/>
            <a:endParaRPr lang="en-US" altLang="en-US" smtClean="0"/>
          </a:p>
          <a:p>
            <a:pPr marL="0" indent="0" eaLnBrk="1" hangingPunct="1"/>
            <a:endParaRPr lang="en-US" altLang="en-US" smtClean="0"/>
          </a:p>
          <a:p>
            <a:pPr marL="0" indent="0" eaLnBrk="1" hangingPunct="1"/>
            <a:endParaRPr lang="en-US" altLang="en-US" sz="2000" smtClean="0"/>
          </a:p>
          <a:p>
            <a:pPr marL="0" indent="0" eaLnBrk="1" hangingPunct="1"/>
            <a:r>
              <a:rPr lang="en-US" altLang="en-US" sz="2000" smtClean="0"/>
              <a:t>QA uses a combination of old and new components.</a:t>
            </a:r>
          </a:p>
          <a:p>
            <a:pPr lvl="1" eaLnBrk="1" hangingPunct="1"/>
            <a:r>
              <a:rPr lang="en-US" altLang="en-US" sz="1800" smtClean="0"/>
              <a:t>QA tests “candidate” application releases to make sure they work together without errors.</a:t>
            </a:r>
          </a:p>
          <a:p>
            <a:pPr lvl="1" eaLnBrk="1" hangingPunct="1"/>
            <a:r>
              <a:rPr lang="en-US" altLang="en-US" sz="1800" smtClean="0"/>
              <a:t>Multiple combinations of versions might be in various test stages.</a:t>
            </a:r>
          </a:p>
          <a:p>
            <a:pPr lvl="1" eaLnBrk="1" hangingPunct="1"/>
            <a:endParaRPr lang="en-US" altLang="en-US" sz="1800" smtClean="0"/>
          </a:p>
          <a:p>
            <a:pPr lvl="1" eaLnBrk="1" hangingPunct="1"/>
            <a:endParaRPr lang="en-US" altLang="en-US" sz="1800" smtClean="0"/>
          </a:p>
          <a:p>
            <a:pPr lvl="1" eaLnBrk="1" hangingPunct="1"/>
            <a:endParaRPr lang="en-US" altLang="en-US" smtClean="0"/>
          </a:p>
          <a:p>
            <a:pPr lvl="1" eaLnBrk="1" hangingPunct="1">
              <a:buFont typeface="Wingdings" pitchFamily="2" charset="2"/>
              <a:buNone/>
            </a:pPr>
            <a:r>
              <a:rPr lang="en-US" altLang="en-US" sz="1800" smtClean="0"/>
              <a:t>Production uses only versions that are </a:t>
            </a:r>
            <a:r>
              <a:rPr lang="en-US" altLang="en-US" sz="1800" i="1" smtClean="0"/>
              <a:t>proven</a:t>
            </a:r>
            <a:r>
              <a:rPr lang="en-US" altLang="en-US" sz="1800" smtClean="0"/>
              <a:t> to work together without errors.</a:t>
            </a:r>
          </a:p>
          <a:p>
            <a:pPr marL="0" indent="0" eaLnBrk="1" hangingPunct="1"/>
            <a:endParaRPr lang="en-US" altLang="en-US" sz="2000" smtClean="0"/>
          </a:p>
          <a:p>
            <a:pPr lvl="1" eaLnBrk="1" hangingPunct="1">
              <a:buFont typeface="Wingdings" pitchFamily="2" charset="2"/>
              <a:buNone/>
            </a:pPr>
            <a:endParaRPr lang="en-US" altLang="en-US" sz="2000" smtClean="0"/>
          </a:p>
        </p:txBody>
      </p:sp>
      <p:pic>
        <p:nvPicPr>
          <p:cNvPr id="35844" name="Picture 3" descr="C:\Users\IBM_ADMIN\AppData\Local\Microsoft\Windows\Temporary Internet Files\Content.IE5\GKTQBYB9\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1363663"/>
            <a:ext cx="98901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3" descr="C:\Users\IBM_ADMIN\AppData\Local\Microsoft\Windows\Temporary Internet Files\Content.IE5\GKTQBYB9\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3840163"/>
            <a:ext cx="98901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3" descr="C:\Users\IBM_ADMIN\AppData\Local\Microsoft\Windows\Temporary Internet Files\Content.IE5\GKTQBYB9\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5316538"/>
            <a:ext cx="98901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TextBox 111"/>
          <p:cNvSpPr txBox="1">
            <a:spLocks noChangeArrowheads="1"/>
          </p:cNvSpPr>
          <p:nvPr/>
        </p:nvSpPr>
        <p:spPr bwMode="auto">
          <a:xfrm>
            <a:off x="0" y="1492250"/>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600" b="0"/>
              <a:t>Development systems</a:t>
            </a:r>
          </a:p>
        </p:txBody>
      </p:sp>
      <p:sp>
        <p:nvSpPr>
          <p:cNvPr id="35848" name="TextBox 112"/>
          <p:cNvSpPr txBox="1">
            <a:spLocks noChangeArrowheads="1"/>
          </p:cNvSpPr>
          <p:nvPr/>
        </p:nvSpPr>
        <p:spPr bwMode="auto">
          <a:xfrm>
            <a:off x="0" y="5627688"/>
            <a:ext cx="1562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Production</a:t>
            </a:r>
          </a:p>
          <a:p>
            <a:pPr eaLnBrk="1" hangingPunct="1"/>
            <a:r>
              <a:rPr lang="en-US" altLang="en-US" sz="1800" b="0"/>
              <a:t>systems</a:t>
            </a:r>
          </a:p>
        </p:txBody>
      </p:sp>
      <p:sp>
        <p:nvSpPr>
          <p:cNvPr id="35849" name="TextBox 113"/>
          <p:cNvSpPr txBox="1">
            <a:spLocks noChangeArrowheads="1"/>
          </p:cNvSpPr>
          <p:nvPr/>
        </p:nvSpPr>
        <p:spPr bwMode="auto">
          <a:xfrm>
            <a:off x="414338" y="4064000"/>
            <a:ext cx="9937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600" b="0"/>
              <a:t>QA systems</a:t>
            </a:r>
          </a:p>
        </p:txBody>
      </p:sp>
      <p:grpSp>
        <p:nvGrpSpPr>
          <p:cNvPr id="35850" name="Group 57"/>
          <p:cNvGrpSpPr>
            <a:grpSpLocks/>
          </p:cNvGrpSpPr>
          <p:nvPr/>
        </p:nvGrpSpPr>
        <p:grpSpPr bwMode="auto">
          <a:xfrm>
            <a:off x="2557463" y="5324475"/>
            <a:ext cx="349250" cy="422275"/>
            <a:chOff x="3434481" y="3976296"/>
            <a:chExt cx="701080" cy="847370"/>
          </a:xfrm>
        </p:grpSpPr>
        <p:sp>
          <p:nvSpPr>
            <p:cNvPr id="35895" name="Folded Corner 58"/>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5896" name="Folded Corner 59"/>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5897" name="Folded Corner 60"/>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grpSp>
      <p:grpSp>
        <p:nvGrpSpPr>
          <p:cNvPr id="35851" name="Group 61"/>
          <p:cNvGrpSpPr>
            <a:grpSpLocks/>
          </p:cNvGrpSpPr>
          <p:nvPr/>
        </p:nvGrpSpPr>
        <p:grpSpPr bwMode="auto">
          <a:xfrm>
            <a:off x="3322638" y="5367338"/>
            <a:ext cx="519112" cy="379412"/>
            <a:chOff x="4893187" y="4019627"/>
            <a:chExt cx="1039186" cy="759652"/>
          </a:xfrm>
        </p:grpSpPr>
        <p:sp>
          <p:nvSpPr>
            <p:cNvPr id="35888" name="Oval 84"/>
            <p:cNvSpPr>
              <a:spLocks noChangeArrowheads="1"/>
            </p:cNvSpPr>
            <p:nvPr/>
          </p:nvSpPr>
          <p:spPr bwMode="auto">
            <a:xfrm>
              <a:off x="4893187" y="401962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5889" name="Flowchart: Decision 85"/>
            <p:cNvSpPr>
              <a:spLocks noChangeArrowheads="1"/>
            </p:cNvSpPr>
            <p:nvPr/>
          </p:nvSpPr>
          <p:spPr bwMode="auto">
            <a:xfrm>
              <a:off x="5198985" y="4019627"/>
              <a:ext cx="344009" cy="271285"/>
            </a:xfrm>
            <a:prstGeom prst="flowChartDecision">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5890" name="Flowchart: Data 86"/>
            <p:cNvSpPr>
              <a:spLocks noChangeArrowheads="1"/>
            </p:cNvSpPr>
            <p:nvPr/>
          </p:nvSpPr>
          <p:spPr bwMode="auto">
            <a:xfrm>
              <a:off x="5026981" y="4497546"/>
              <a:ext cx="437595" cy="281733"/>
            </a:xfrm>
            <a:prstGeom prst="flowChartInputOutput">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5891" name="Oval 87"/>
            <p:cNvSpPr>
              <a:spLocks noChangeArrowheads="1"/>
            </p:cNvSpPr>
            <p:nvPr/>
          </p:nvSpPr>
          <p:spPr bwMode="auto">
            <a:xfrm>
              <a:off x="5779973" y="425480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cxnSp>
          <p:nvCxnSpPr>
            <p:cNvPr id="35892" name="Elbow Connector 88"/>
            <p:cNvCxnSpPr>
              <a:cxnSpLocks noChangeShapeType="1"/>
              <a:stCxn id="35888" idx="6"/>
              <a:endCxn id="35889" idx="1"/>
            </p:cNvCxnSpPr>
            <p:nvPr/>
          </p:nvCxnSpPr>
          <p:spPr bwMode="auto">
            <a:xfrm>
              <a:off x="5045587" y="4111067"/>
              <a:ext cx="153398" cy="44203"/>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5893" name="Elbow Connector 89"/>
            <p:cNvCxnSpPr>
              <a:cxnSpLocks noChangeShapeType="1"/>
              <a:stCxn id="35889" idx="3"/>
              <a:endCxn id="35891" idx="2"/>
            </p:cNvCxnSpPr>
            <p:nvPr/>
          </p:nvCxnSpPr>
          <p:spPr bwMode="auto">
            <a:xfrm>
              <a:off x="5542994" y="4155270"/>
              <a:ext cx="236979" cy="190977"/>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5894" name="Elbow Connector 90"/>
            <p:cNvCxnSpPr>
              <a:cxnSpLocks noChangeShapeType="1"/>
              <a:stCxn id="35889" idx="2"/>
              <a:endCxn id="35890" idx="0"/>
            </p:cNvCxnSpPr>
            <p:nvPr/>
          </p:nvCxnSpPr>
          <p:spPr bwMode="auto">
            <a:xfrm rot="5400000">
              <a:off x="5226947" y="4353503"/>
              <a:ext cx="206634" cy="81452"/>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grpSp>
      <p:sp>
        <p:nvSpPr>
          <p:cNvPr id="35852" name="Can 91"/>
          <p:cNvSpPr>
            <a:spLocks noChangeArrowheads="1"/>
          </p:cNvSpPr>
          <p:nvPr/>
        </p:nvSpPr>
        <p:spPr bwMode="auto">
          <a:xfrm>
            <a:off x="4068763" y="5459413"/>
            <a:ext cx="209550" cy="223837"/>
          </a:xfrm>
          <a:prstGeom prst="can">
            <a:avLst>
              <a:gd name="adj" fmla="val 24924"/>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5853" name="TextBox 103"/>
          <p:cNvSpPr txBox="1">
            <a:spLocks noChangeArrowheads="1"/>
          </p:cNvSpPr>
          <p:nvPr/>
        </p:nvSpPr>
        <p:spPr bwMode="auto">
          <a:xfrm>
            <a:off x="2557463" y="5794375"/>
            <a:ext cx="37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v1</a:t>
            </a:r>
          </a:p>
        </p:txBody>
      </p:sp>
      <p:sp>
        <p:nvSpPr>
          <p:cNvPr id="35854" name="TextBox 104"/>
          <p:cNvSpPr txBox="1">
            <a:spLocks noChangeArrowheads="1"/>
          </p:cNvSpPr>
          <p:nvPr/>
        </p:nvSpPr>
        <p:spPr bwMode="auto">
          <a:xfrm>
            <a:off x="4003675" y="5735638"/>
            <a:ext cx="37306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v1</a:t>
            </a:r>
          </a:p>
        </p:txBody>
      </p:sp>
      <p:sp>
        <p:nvSpPr>
          <p:cNvPr id="35855" name="TextBox 105"/>
          <p:cNvSpPr txBox="1">
            <a:spLocks noChangeArrowheads="1"/>
          </p:cNvSpPr>
          <p:nvPr/>
        </p:nvSpPr>
        <p:spPr bwMode="auto">
          <a:xfrm>
            <a:off x="3311525" y="5794375"/>
            <a:ext cx="37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v1</a:t>
            </a:r>
          </a:p>
        </p:txBody>
      </p:sp>
      <p:grpSp>
        <p:nvGrpSpPr>
          <p:cNvPr id="35856" name="Group 106"/>
          <p:cNvGrpSpPr>
            <a:grpSpLocks/>
          </p:cNvGrpSpPr>
          <p:nvPr/>
        </p:nvGrpSpPr>
        <p:grpSpPr bwMode="auto">
          <a:xfrm>
            <a:off x="2733675" y="3827463"/>
            <a:ext cx="350838" cy="423862"/>
            <a:chOff x="3434481" y="3976296"/>
            <a:chExt cx="701080" cy="847370"/>
          </a:xfrm>
        </p:grpSpPr>
        <p:sp>
          <p:nvSpPr>
            <p:cNvPr id="35885" name="Folded Corner 109"/>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5886" name="Folded Corner 116"/>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5887" name="Folded Corner 118"/>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grpSp>
      <p:grpSp>
        <p:nvGrpSpPr>
          <p:cNvPr id="35857" name="Group 121"/>
          <p:cNvGrpSpPr>
            <a:grpSpLocks/>
          </p:cNvGrpSpPr>
          <p:nvPr/>
        </p:nvGrpSpPr>
        <p:grpSpPr bwMode="auto">
          <a:xfrm>
            <a:off x="3498850" y="3871913"/>
            <a:ext cx="519113" cy="379412"/>
            <a:chOff x="4893187" y="4019627"/>
            <a:chExt cx="1039186" cy="759652"/>
          </a:xfrm>
        </p:grpSpPr>
        <p:sp>
          <p:nvSpPr>
            <p:cNvPr id="35878" name="Oval 122"/>
            <p:cNvSpPr>
              <a:spLocks noChangeArrowheads="1"/>
            </p:cNvSpPr>
            <p:nvPr/>
          </p:nvSpPr>
          <p:spPr bwMode="auto">
            <a:xfrm>
              <a:off x="4893187" y="401962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5879" name="Flowchart: Decision 123"/>
            <p:cNvSpPr>
              <a:spLocks noChangeArrowheads="1"/>
            </p:cNvSpPr>
            <p:nvPr/>
          </p:nvSpPr>
          <p:spPr bwMode="auto">
            <a:xfrm>
              <a:off x="5198985" y="4019627"/>
              <a:ext cx="344009" cy="271285"/>
            </a:xfrm>
            <a:prstGeom prst="flowChartDecision">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5880" name="Flowchart: Data 124"/>
            <p:cNvSpPr>
              <a:spLocks noChangeArrowheads="1"/>
            </p:cNvSpPr>
            <p:nvPr/>
          </p:nvSpPr>
          <p:spPr bwMode="auto">
            <a:xfrm>
              <a:off x="5026981" y="4497546"/>
              <a:ext cx="437595" cy="281733"/>
            </a:xfrm>
            <a:prstGeom prst="flowChartInputOutput">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5881" name="Oval 125"/>
            <p:cNvSpPr>
              <a:spLocks noChangeArrowheads="1"/>
            </p:cNvSpPr>
            <p:nvPr/>
          </p:nvSpPr>
          <p:spPr bwMode="auto">
            <a:xfrm>
              <a:off x="5779973" y="425480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cxnSp>
          <p:nvCxnSpPr>
            <p:cNvPr id="35882" name="Elbow Connector 126"/>
            <p:cNvCxnSpPr>
              <a:cxnSpLocks noChangeShapeType="1"/>
              <a:stCxn id="35878" idx="6"/>
              <a:endCxn id="35879" idx="1"/>
            </p:cNvCxnSpPr>
            <p:nvPr/>
          </p:nvCxnSpPr>
          <p:spPr bwMode="auto">
            <a:xfrm>
              <a:off x="5045587" y="4111067"/>
              <a:ext cx="153398" cy="44203"/>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5883" name="Elbow Connector 127"/>
            <p:cNvCxnSpPr>
              <a:cxnSpLocks noChangeShapeType="1"/>
              <a:stCxn id="35879" idx="3"/>
              <a:endCxn id="35881" idx="2"/>
            </p:cNvCxnSpPr>
            <p:nvPr/>
          </p:nvCxnSpPr>
          <p:spPr bwMode="auto">
            <a:xfrm>
              <a:off x="5542994" y="4155270"/>
              <a:ext cx="236979" cy="190977"/>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5884" name="Elbow Connector 128"/>
            <p:cNvCxnSpPr>
              <a:cxnSpLocks noChangeShapeType="1"/>
              <a:stCxn id="35879" idx="2"/>
              <a:endCxn id="35880" idx="0"/>
            </p:cNvCxnSpPr>
            <p:nvPr/>
          </p:nvCxnSpPr>
          <p:spPr bwMode="auto">
            <a:xfrm rot="5400000">
              <a:off x="5226947" y="4353503"/>
              <a:ext cx="206634" cy="81452"/>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grpSp>
      <p:sp>
        <p:nvSpPr>
          <p:cNvPr id="35858" name="Can 129"/>
          <p:cNvSpPr>
            <a:spLocks noChangeArrowheads="1"/>
          </p:cNvSpPr>
          <p:nvPr/>
        </p:nvSpPr>
        <p:spPr bwMode="auto">
          <a:xfrm>
            <a:off x="4244975" y="3963988"/>
            <a:ext cx="209550" cy="223837"/>
          </a:xfrm>
          <a:prstGeom prst="can">
            <a:avLst>
              <a:gd name="adj" fmla="val 24924"/>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5859" name="TextBox 130"/>
          <p:cNvSpPr txBox="1">
            <a:spLocks noChangeArrowheads="1"/>
          </p:cNvSpPr>
          <p:nvPr/>
        </p:nvSpPr>
        <p:spPr bwMode="auto">
          <a:xfrm>
            <a:off x="2733675" y="4298950"/>
            <a:ext cx="37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v4</a:t>
            </a:r>
          </a:p>
        </p:txBody>
      </p:sp>
      <p:sp>
        <p:nvSpPr>
          <p:cNvPr id="35860" name="TextBox 131"/>
          <p:cNvSpPr txBox="1">
            <a:spLocks noChangeArrowheads="1"/>
          </p:cNvSpPr>
          <p:nvPr/>
        </p:nvSpPr>
        <p:spPr bwMode="auto">
          <a:xfrm>
            <a:off x="4179888" y="4238625"/>
            <a:ext cx="374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v2</a:t>
            </a:r>
          </a:p>
        </p:txBody>
      </p:sp>
      <p:sp>
        <p:nvSpPr>
          <p:cNvPr id="35861" name="TextBox 132"/>
          <p:cNvSpPr txBox="1">
            <a:spLocks noChangeArrowheads="1"/>
          </p:cNvSpPr>
          <p:nvPr/>
        </p:nvSpPr>
        <p:spPr bwMode="auto">
          <a:xfrm>
            <a:off x="3487738" y="4298950"/>
            <a:ext cx="374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v3</a:t>
            </a:r>
          </a:p>
        </p:txBody>
      </p:sp>
      <p:grpSp>
        <p:nvGrpSpPr>
          <p:cNvPr id="35862" name="Group 133"/>
          <p:cNvGrpSpPr>
            <a:grpSpLocks/>
          </p:cNvGrpSpPr>
          <p:nvPr/>
        </p:nvGrpSpPr>
        <p:grpSpPr bwMode="auto">
          <a:xfrm>
            <a:off x="2655888" y="1506538"/>
            <a:ext cx="350837" cy="422275"/>
            <a:chOff x="3434481" y="3976296"/>
            <a:chExt cx="701080" cy="847370"/>
          </a:xfrm>
        </p:grpSpPr>
        <p:sp>
          <p:nvSpPr>
            <p:cNvPr id="35875" name="Folded Corner 134"/>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5876" name="Folded Corner 135"/>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5877" name="Folded Corner 136"/>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grpSp>
      <p:grpSp>
        <p:nvGrpSpPr>
          <p:cNvPr id="35863" name="Group 137"/>
          <p:cNvGrpSpPr>
            <a:grpSpLocks/>
          </p:cNvGrpSpPr>
          <p:nvPr/>
        </p:nvGrpSpPr>
        <p:grpSpPr bwMode="auto">
          <a:xfrm>
            <a:off x="3421063" y="1549400"/>
            <a:ext cx="519112" cy="379413"/>
            <a:chOff x="4893187" y="4019627"/>
            <a:chExt cx="1039186" cy="759652"/>
          </a:xfrm>
        </p:grpSpPr>
        <p:sp>
          <p:nvSpPr>
            <p:cNvPr id="35868" name="Oval 138"/>
            <p:cNvSpPr>
              <a:spLocks noChangeArrowheads="1"/>
            </p:cNvSpPr>
            <p:nvPr/>
          </p:nvSpPr>
          <p:spPr bwMode="auto">
            <a:xfrm>
              <a:off x="4893187" y="401962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5869" name="Flowchart: Decision 139"/>
            <p:cNvSpPr>
              <a:spLocks noChangeArrowheads="1"/>
            </p:cNvSpPr>
            <p:nvPr/>
          </p:nvSpPr>
          <p:spPr bwMode="auto">
            <a:xfrm>
              <a:off x="5198985" y="4019627"/>
              <a:ext cx="344009" cy="271285"/>
            </a:xfrm>
            <a:prstGeom prst="flowChartDecision">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5870" name="Flowchart: Data 140"/>
            <p:cNvSpPr>
              <a:spLocks noChangeArrowheads="1"/>
            </p:cNvSpPr>
            <p:nvPr/>
          </p:nvSpPr>
          <p:spPr bwMode="auto">
            <a:xfrm>
              <a:off x="5026981" y="4497546"/>
              <a:ext cx="437595" cy="281733"/>
            </a:xfrm>
            <a:prstGeom prst="flowChartInputOutput">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5871" name="Oval 141"/>
            <p:cNvSpPr>
              <a:spLocks noChangeArrowheads="1"/>
            </p:cNvSpPr>
            <p:nvPr/>
          </p:nvSpPr>
          <p:spPr bwMode="auto">
            <a:xfrm>
              <a:off x="5779973" y="425480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cxnSp>
          <p:nvCxnSpPr>
            <p:cNvPr id="35872" name="Elbow Connector 142"/>
            <p:cNvCxnSpPr>
              <a:cxnSpLocks noChangeShapeType="1"/>
              <a:stCxn id="35868" idx="6"/>
              <a:endCxn id="35869" idx="1"/>
            </p:cNvCxnSpPr>
            <p:nvPr/>
          </p:nvCxnSpPr>
          <p:spPr bwMode="auto">
            <a:xfrm>
              <a:off x="5045587" y="4111067"/>
              <a:ext cx="153398" cy="44203"/>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5873" name="Elbow Connector 143"/>
            <p:cNvCxnSpPr>
              <a:cxnSpLocks noChangeShapeType="1"/>
              <a:stCxn id="35869" idx="3"/>
              <a:endCxn id="35871" idx="2"/>
            </p:cNvCxnSpPr>
            <p:nvPr/>
          </p:nvCxnSpPr>
          <p:spPr bwMode="auto">
            <a:xfrm>
              <a:off x="5542994" y="4155270"/>
              <a:ext cx="236979" cy="190977"/>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5874" name="Elbow Connector 144"/>
            <p:cNvCxnSpPr>
              <a:cxnSpLocks noChangeShapeType="1"/>
              <a:stCxn id="35869" idx="2"/>
              <a:endCxn id="35870" idx="0"/>
            </p:cNvCxnSpPr>
            <p:nvPr/>
          </p:nvCxnSpPr>
          <p:spPr bwMode="auto">
            <a:xfrm rot="5400000">
              <a:off x="5226947" y="4353503"/>
              <a:ext cx="206634" cy="81452"/>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grpSp>
      <p:sp>
        <p:nvSpPr>
          <p:cNvPr id="35864" name="Can 145"/>
          <p:cNvSpPr>
            <a:spLocks noChangeArrowheads="1"/>
          </p:cNvSpPr>
          <p:nvPr/>
        </p:nvSpPr>
        <p:spPr bwMode="auto">
          <a:xfrm>
            <a:off x="4167188" y="1641475"/>
            <a:ext cx="209550" cy="223838"/>
          </a:xfrm>
          <a:prstGeom prst="can">
            <a:avLst>
              <a:gd name="adj" fmla="val 24924"/>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5865" name="TextBox 146"/>
          <p:cNvSpPr txBox="1">
            <a:spLocks noChangeArrowheads="1"/>
          </p:cNvSpPr>
          <p:nvPr/>
        </p:nvSpPr>
        <p:spPr bwMode="auto">
          <a:xfrm>
            <a:off x="2655888" y="1976438"/>
            <a:ext cx="37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v6</a:t>
            </a:r>
          </a:p>
        </p:txBody>
      </p:sp>
      <p:sp>
        <p:nvSpPr>
          <p:cNvPr id="35866" name="TextBox 147"/>
          <p:cNvSpPr txBox="1">
            <a:spLocks noChangeArrowheads="1"/>
          </p:cNvSpPr>
          <p:nvPr/>
        </p:nvSpPr>
        <p:spPr bwMode="auto">
          <a:xfrm>
            <a:off x="4102100" y="1917700"/>
            <a:ext cx="373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v2</a:t>
            </a:r>
          </a:p>
        </p:txBody>
      </p:sp>
      <p:sp>
        <p:nvSpPr>
          <p:cNvPr id="35867" name="TextBox 148"/>
          <p:cNvSpPr txBox="1">
            <a:spLocks noChangeArrowheads="1"/>
          </p:cNvSpPr>
          <p:nvPr/>
        </p:nvSpPr>
        <p:spPr bwMode="auto">
          <a:xfrm>
            <a:off x="3409950" y="1976438"/>
            <a:ext cx="374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v4</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idx="4294967295"/>
          </p:nvPr>
        </p:nvSpPr>
        <p:spPr/>
        <p:txBody>
          <a:bodyPr lIns="0" tIns="0" rIns="0" bIns="0" anchor="t"/>
          <a:lstStyle/>
          <a:p>
            <a:pPr eaLnBrk="1" hangingPunct="1"/>
            <a:r>
              <a:rPr lang="en-US" altLang="en-US" smtClean="0"/>
              <a:t>IBM UrbanCode Deploy</a:t>
            </a:r>
          </a:p>
        </p:txBody>
      </p:sp>
      <p:sp>
        <p:nvSpPr>
          <p:cNvPr id="36867" name="Content Placeholder 2"/>
          <p:cNvSpPr>
            <a:spLocks noGrp="1"/>
          </p:cNvSpPr>
          <p:nvPr>
            <p:ph idx="4294967295"/>
          </p:nvPr>
        </p:nvSpPr>
        <p:spPr>
          <a:xfrm>
            <a:off x="90488" y="776288"/>
            <a:ext cx="8958262" cy="757237"/>
          </a:xfrm>
        </p:spPr>
        <p:txBody>
          <a:bodyPr lIns="0" rIns="0"/>
          <a:lstStyle/>
          <a:p>
            <a:pPr marL="228600" indent="-228600" eaLnBrk="1" hangingPunct="1"/>
            <a:r>
              <a:rPr lang="en-US" altLang="en-US" smtClean="0"/>
              <a:t>UrbanCode Deploy gives engineers a way to quickly manage </a:t>
            </a:r>
            <a:r>
              <a:rPr lang="en-US" altLang="en-US" b="1" smtClean="0"/>
              <a:t>what</a:t>
            </a:r>
            <a:r>
              <a:rPr lang="en-US" altLang="en-US" smtClean="0"/>
              <a:t> pieces go </a:t>
            </a:r>
            <a:r>
              <a:rPr lang="en-US" altLang="en-US" b="1" smtClean="0"/>
              <a:t>where</a:t>
            </a:r>
            <a:r>
              <a:rPr lang="en-US" altLang="en-US" smtClean="0"/>
              <a:t>.</a:t>
            </a:r>
          </a:p>
          <a:p>
            <a:pPr marL="228600" indent="-228600" eaLnBrk="1" hangingPunct="1"/>
            <a:endParaRPr lang="en-US" altLang="en-US" smtClean="0"/>
          </a:p>
          <a:p>
            <a:pPr marL="228600" indent="-228600" eaLnBrk="1" hangingPunct="1"/>
            <a:endParaRPr lang="en-US" altLang="en-US" smtClean="0"/>
          </a:p>
          <a:p>
            <a:pPr marL="228600" indent="-228600" eaLnBrk="1" hangingPunct="1"/>
            <a:endParaRPr lang="en-US" altLang="en-US" smtClean="0"/>
          </a:p>
          <a:p>
            <a:pPr marL="228600" lvl="1" indent="0" eaLnBrk="1" hangingPunct="1">
              <a:buFont typeface="Wingdings" pitchFamily="2" charset="2"/>
              <a:buNone/>
            </a:pPr>
            <a:endParaRPr lang="en-US" altLang="en-US" smtClean="0"/>
          </a:p>
        </p:txBody>
      </p:sp>
      <p:pic>
        <p:nvPicPr>
          <p:cNvPr id="36868" name="Picture 3" descr="C:\Users\IBM_ADMIN\AppData\Local\Microsoft\Windows\Temporary Internet Files\Content.IE5\GKTQBYB9\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2138363"/>
            <a:ext cx="98901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3" descr="C:\Users\IBM_ADMIN\AppData\Local\Microsoft\Windows\Temporary Internet Files\Content.IE5\GKTQBYB9\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581400"/>
            <a:ext cx="989013"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3" descr="C:\Users\IBM_ADMIN\AppData\Local\Microsoft\Windows\Temporary Internet Files\Content.IE5\GKTQBYB9\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813" y="5016500"/>
            <a:ext cx="98901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TextBox 111"/>
          <p:cNvSpPr txBox="1">
            <a:spLocks noChangeArrowheads="1"/>
          </p:cNvSpPr>
          <p:nvPr/>
        </p:nvSpPr>
        <p:spPr bwMode="auto">
          <a:xfrm>
            <a:off x="0" y="2352675"/>
            <a:ext cx="1790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Development environment</a:t>
            </a:r>
          </a:p>
        </p:txBody>
      </p:sp>
      <p:sp>
        <p:nvSpPr>
          <p:cNvPr id="36872" name="TextBox 112"/>
          <p:cNvSpPr txBox="1">
            <a:spLocks noChangeArrowheads="1"/>
          </p:cNvSpPr>
          <p:nvPr/>
        </p:nvSpPr>
        <p:spPr bwMode="auto">
          <a:xfrm>
            <a:off x="0" y="5051425"/>
            <a:ext cx="1546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Production</a:t>
            </a:r>
          </a:p>
          <a:p>
            <a:pPr eaLnBrk="1" hangingPunct="1"/>
            <a:r>
              <a:rPr lang="en-US" altLang="en-US" sz="1800" b="0"/>
              <a:t>environment</a:t>
            </a:r>
          </a:p>
        </p:txBody>
      </p:sp>
      <p:sp>
        <p:nvSpPr>
          <p:cNvPr id="36873" name="TextBox 113"/>
          <p:cNvSpPr txBox="1">
            <a:spLocks noChangeArrowheads="1"/>
          </p:cNvSpPr>
          <p:nvPr/>
        </p:nvSpPr>
        <p:spPr bwMode="auto">
          <a:xfrm>
            <a:off x="0" y="3702050"/>
            <a:ext cx="1546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QA environment</a:t>
            </a:r>
          </a:p>
        </p:txBody>
      </p:sp>
      <p:grpSp>
        <p:nvGrpSpPr>
          <p:cNvPr id="36874" name="Group 57"/>
          <p:cNvGrpSpPr>
            <a:grpSpLocks/>
          </p:cNvGrpSpPr>
          <p:nvPr/>
        </p:nvGrpSpPr>
        <p:grpSpPr bwMode="auto">
          <a:xfrm>
            <a:off x="2817813" y="5145088"/>
            <a:ext cx="350837" cy="423862"/>
            <a:chOff x="3434481" y="3976296"/>
            <a:chExt cx="701080" cy="847370"/>
          </a:xfrm>
        </p:grpSpPr>
        <p:sp>
          <p:nvSpPr>
            <p:cNvPr id="36928" name="Folded Corner 58"/>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rot="10800000" wrap="none" anchor="ctr"/>
            <a:lstStyle/>
            <a:p>
              <a:endParaRPr lang="en-US" altLang="en-US" sz="2000" b="0"/>
            </a:p>
          </p:txBody>
        </p:sp>
        <p:sp>
          <p:nvSpPr>
            <p:cNvPr id="36929" name="Folded Corner 59"/>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rot="10800000" wrap="none" anchor="ctr"/>
            <a:lstStyle/>
            <a:p>
              <a:endParaRPr lang="en-US" altLang="en-US" sz="2000" b="0"/>
            </a:p>
          </p:txBody>
        </p:sp>
        <p:sp>
          <p:nvSpPr>
            <p:cNvPr id="36930" name="Folded Corner 60"/>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rot="10800000" wrap="none" anchor="ctr"/>
            <a:lstStyle/>
            <a:p>
              <a:endParaRPr lang="en-US" altLang="en-US" sz="2000" b="0"/>
            </a:p>
          </p:txBody>
        </p:sp>
      </p:grpSp>
      <p:grpSp>
        <p:nvGrpSpPr>
          <p:cNvPr id="36875" name="Group 61"/>
          <p:cNvGrpSpPr>
            <a:grpSpLocks/>
          </p:cNvGrpSpPr>
          <p:nvPr/>
        </p:nvGrpSpPr>
        <p:grpSpPr bwMode="auto">
          <a:xfrm>
            <a:off x="3617913" y="5119688"/>
            <a:ext cx="519112" cy="381000"/>
            <a:chOff x="4893187" y="4019627"/>
            <a:chExt cx="1039186" cy="759652"/>
          </a:xfrm>
        </p:grpSpPr>
        <p:sp>
          <p:nvSpPr>
            <p:cNvPr id="36921" name="Oval 84"/>
            <p:cNvSpPr>
              <a:spLocks noChangeArrowheads="1"/>
            </p:cNvSpPr>
            <p:nvPr/>
          </p:nvSpPr>
          <p:spPr bwMode="auto">
            <a:xfrm>
              <a:off x="4893187" y="401962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6922" name="Flowchart: Decision 85"/>
            <p:cNvSpPr>
              <a:spLocks noChangeArrowheads="1"/>
            </p:cNvSpPr>
            <p:nvPr/>
          </p:nvSpPr>
          <p:spPr bwMode="auto">
            <a:xfrm>
              <a:off x="5198985" y="4019627"/>
              <a:ext cx="344009" cy="271285"/>
            </a:xfrm>
            <a:prstGeom prst="flowChartDecision">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6923" name="Flowchart: Data 86"/>
            <p:cNvSpPr>
              <a:spLocks noChangeArrowheads="1"/>
            </p:cNvSpPr>
            <p:nvPr/>
          </p:nvSpPr>
          <p:spPr bwMode="auto">
            <a:xfrm>
              <a:off x="5026981" y="4497546"/>
              <a:ext cx="437595" cy="281733"/>
            </a:xfrm>
            <a:prstGeom prst="flowChartInputOutput">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6924" name="Oval 87"/>
            <p:cNvSpPr>
              <a:spLocks noChangeArrowheads="1"/>
            </p:cNvSpPr>
            <p:nvPr/>
          </p:nvSpPr>
          <p:spPr bwMode="auto">
            <a:xfrm>
              <a:off x="5779973" y="425480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cxnSp>
          <p:nvCxnSpPr>
            <p:cNvPr id="36925" name="Elbow Connector 88"/>
            <p:cNvCxnSpPr>
              <a:cxnSpLocks noChangeShapeType="1"/>
              <a:stCxn id="36921" idx="6"/>
              <a:endCxn id="36922" idx="1"/>
            </p:cNvCxnSpPr>
            <p:nvPr/>
          </p:nvCxnSpPr>
          <p:spPr bwMode="auto">
            <a:xfrm>
              <a:off x="5045587" y="4111067"/>
              <a:ext cx="153398" cy="44203"/>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6926" name="Elbow Connector 89"/>
            <p:cNvCxnSpPr>
              <a:cxnSpLocks noChangeShapeType="1"/>
              <a:stCxn id="36922" idx="3"/>
              <a:endCxn id="36924" idx="2"/>
            </p:cNvCxnSpPr>
            <p:nvPr/>
          </p:nvCxnSpPr>
          <p:spPr bwMode="auto">
            <a:xfrm>
              <a:off x="5542994" y="4155270"/>
              <a:ext cx="236979" cy="190977"/>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6927" name="Elbow Connector 90"/>
            <p:cNvCxnSpPr>
              <a:cxnSpLocks noChangeShapeType="1"/>
              <a:stCxn id="36922" idx="2"/>
              <a:endCxn id="36923" idx="0"/>
            </p:cNvCxnSpPr>
            <p:nvPr/>
          </p:nvCxnSpPr>
          <p:spPr bwMode="auto">
            <a:xfrm rot="5400000">
              <a:off x="5226947" y="4353503"/>
              <a:ext cx="206634" cy="81452"/>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grpSp>
      <p:sp>
        <p:nvSpPr>
          <p:cNvPr id="36876" name="Can 91"/>
          <p:cNvSpPr>
            <a:spLocks noChangeArrowheads="1"/>
          </p:cNvSpPr>
          <p:nvPr/>
        </p:nvSpPr>
        <p:spPr bwMode="auto">
          <a:xfrm>
            <a:off x="4454525" y="5176838"/>
            <a:ext cx="209550" cy="223837"/>
          </a:xfrm>
          <a:prstGeom prst="can">
            <a:avLst>
              <a:gd name="adj" fmla="val 24924"/>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6877" name="TextBox 103"/>
          <p:cNvSpPr txBox="1">
            <a:spLocks noChangeArrowheads="1"/>
          </p:cNvSpPr>
          <p:nvPr/>
        </p:nvSpPr>
        <p:spPr bwMode="auto">
          <a:xfrm>
            <a:off x="2817813" y="5564188"/>
            <a:ext cx="701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v1</a:t>
            </a:r>
          </a:p>
        </p:txBody>
      </p:sp>
      <p:sp>
        <p:nvSpPr>
          <p:cNvPr id="36878" name="TextBox 104"/>
          <p:cNvSpPr txBox="1">
            <a:spLocks noChangeArrowheads="1"/>
          </p:cNvSpPr>
          <p:nvPr/>
        </p:nvSpPr>
        <p:spPr bwMode="auto">
          <a:xfrm>
            <a:off x="4395788" y="5608638"/>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v1</a:t>
            </a:r>
          </a:p>
        </p:txBody>
      </p:sp>
      <p:sp>
        <p:nvSpPr>
          <p:cNvPr id="36879" name="TextBox 105"/>
          <p:cNvSpPr txBox="1">
            <a:spLocks noChangeArrowheads="1"/>
          </p:cNvSpPr>
          <p:nvPr/>
        </p:nvSpPr>
        <p:spPr bwMode="auto">
          <a:xfrm>
            <a:off x="3619500" y="5667375"/>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v1</a:t>
            </a:r>
          </a:p>
        </p:txBody>
      </p:sp>
      <p:grpSp>
        <p:nvGrpSpPr>
          <p:cNvPr id="36880" name="Group 106"/>
          <p:cNvGrpSpPr>
            <a:grpSpLocks/>
          </p:cNvGrpSpPr>
          <p:nvPr/>
        </p:nvGrpSpPr>
        <p:grpSpPr bwMode="auto">
          <a:xfrm>
            <a:off x="2786063" y="3827463"/>
            <a:ext cx="350837" cy="423862"/>
            <a:chOff x="3434481" y="3976296"/>
            <a:chExt cx="701080" cy="847370"/>
          </a:xfrm>
        </p:grpSpPr>
        <p:sp>
          <p:nvSpPr>
            <p:cNvPr id="36918" name="Folded Corner 109"/>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rot="10800000" wrap="none" anchor="ctr"/>
            <a:lstStyle/>
            <a:p>
              <a:endParaRPr lang="en-US" altLang="en-US" sz="2000" b="0"/>
            </a:p>
          </p:txBody>
        </p:sp>
        <p:sp>
          <p:nvSpPr>
            <p:cNvPr id="36919" name="Folded Corner 116"/>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rot="10800000" wrap="none" anchor="ctr"/>
            <a:lstStyle/>
            <a:p>
              <a:endParaRPr lang="en-US" altLang="en-US" sz="2000" b="0"/>
            </a:p>
          </p:txBody>
        </p:sp>
        <p:sp>
          <p:nvSpPr>
            <p:cNvPr id="36920" name="Folded Corner 118"/>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rot="10800000" wrap="none" anchor="ctr"/>
            <a:lstStyle/>
            <a:p>
              <a:endParaRPr lang="en-US" altLang="en-US" sz="2000" b="0"/>
            </a:p>
          </p:txBody>
        </p:sp>
      </p:grpSp>
      <p:grpSp>
        <p:nvGrpSpPr>
          <p:cNvPr id="36881" name="Group 121"/>
          <p:cNvGrpSpPr>
            <a:grpSpLocks/>
          </p:cNvGrpSpPr>
          <p:nvPr/>
        </p:nvGrpSpPr>
        <p:grpSpPr bwMode="auto">
          <a:xfrm>
            <a:off x="3498850" y="3784600"/>
            <a:ext cx="519113" cy="379413"/>
            <a:chOff x="4893187" y="4019627"/>
            <a:chExt cx="1039186" cy="759652"/>
          </a:xfrm>
        </p:grpSpPr>
        <p:sp>
          <p:nvSpPr>
            <p:cNvPr id="36911" name="Oval 122"/>
            <p:cNvSpPr>
              <a:spLocks noChangeArrowheads="1"/>
            </p:cNvSpPr>
            <p:nvPr/>
          </p:nvSpPr>
          <p:spPr bwMode="auto">
            <a:xfrm>
              <a:off x="4893187" y="401962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6912" name="Flowchart: Decision 123"/>
            <p:cNvSpPr>
              <a:spLocks noChangeArrowheads="1"/>
            </p:cNvSpPr>
            <p:nvPr/>
          </p:nvSpPr>
          <p:spPr bwMode="auto">
            <a:xfrm>
              <a:off x="5198985" y="4019627"/>
              <a:ext cx="344009" cy="271285"/>
            </a:xfrm>
            <a:prstGeom prst="flowChartDecision">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6913" name="Flowchart: Data 124"/>
            <p:cNvSpPr>
              <a:spLocks noChangeArrowheads="1"/>
            </p:cNvSpPr>
            <p:nvPr/>
          </p:nvSpPr>
          <p:spPr bwMode="auto">
            <a:xfrm>
              <a:off x="5026981" y="4497546"/>
              <a:ext cx="437595" cy="281733"/>
            </a:xfrm>
            <a:prstGeom prst="flowChartInputOutput">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6914" name="Oval 125"/>
            <p:cNvSpPr>
              <a:spLocks noChangeArrowheads="1"/>
            </p:cNvSpPr>
            <p:nvPr/>
          </p:nvSpPr>
          <p:spPr bwMode="auto">
            <a:xfrm>
              <a:off x="5779973" y="425480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cxnSp>
          <p:nvCxnSpPr>
            <p:cNvPr id="36915" name="Elbow Connector 126"/>
            <p:cNvCxnSpPr>
              <a:cxnSpLocks noChangeShapeType="1"/>
              <a:stCxn id="36911" idx="6"/>
              <a:endCxn id="36912" idx="1"/>
            </p:cNvCxnSpPr>
            <p:nvPr/>
          </p:nvCxnSpPr>
          <p:spPr bwMode="auto">
            <a:xfrm>
              <a:off x="5045587" y="4111067"/>
              <a:ext cx="153398" cy="44203"/>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6916" name="Elbow Connector 127"/>
            <p:cNvCxnSpPr>
              <a:cxnSpLocks noChangeShapeType="1"/>
              <a:stCxn id="36912" idx="3"/>
              <a:endCxn id="36914" idx="2"/>
            </p:cNvCxnSpPr>
            <p:nvPr/>
          </p:nvCxnSpPr>
          <p:spPr bwMode="auto">
            <a:xfrm>
              <a:off x="5542994" y="4155270"/>
              <a:ext cx="236979" cy="190977"/>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6917" name="Elbow Connector 128"/>
            <p:cNvCxnSpPr>
              <a:cxnSpLocks noChangeShapeType="1"/>
              <a:stCxn id="36912" idx="2"/>
              <a:endCxn id="36913" idx="0"/>
            </p:cNvCxnSpPr>
            <p:nvPr/>
          </p:nvCxnSpPr>
          <p:spPr bwMode="auto">
            <a:xfrm rot="5400000">
              <a:off x="5226947" y="4353503"/>
              <a:ext cx="206634" cy="81452"/>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grpSp>
      <p:sp>
        <p:nvSpPr>
          <p:cNvPr id="36882" name="Can 129"/>
          <p:cNvSpPr>
            <a:spLocks noChangeArrowheads="1"/>
          </p:cNvSpPr>
          <p:nvPr/>
        </p:nvSpPr>
        <p:spPr bwMode="auto">
          <a:xfrm>
            <a:off x="4454525" y="3963988"/>
            <a:ext cx="209550" cy="223837"/>
          </a:xfrm>
          <a:prstGeom prst="can">
            <a:avLst>
              <a:gd name="adj" fmla="val 24924"/>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6883" name="TextBox 130"/>
          <p:cNvSpPr txBox="1">
            <a:spLocks noChangeArrowheads="1"/>
          </p:cNvSpPr>
          <p:nvPr/>
        </p:nvSpPr>
        <p:spPr bwMode="auto">
          <a:xfrm>
            <a:off x="2836863" y="4264025"/>
            <a:ext cx="511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v4</a:t>
            </a:r>
          </a:p>
        </p:txBody>
      </p:sp>
      <p:sp>
        <p:nvSpPr>
          <p:cNvPr id="36884" name="TextBox 131"/>
          <p:cNvSpPr txBox="1">
            <a:spLocks noChangeArrowheads="1"/>
          </p:cNvSpPr>
          <p:nvPr/>
        </p:nvSpPr>
        <p:spPr bwMode="auto">
          <a:xfrm>
            <a:off x="4368800" y="4238625"/>
            <a:ext cx="547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v2</a:t>
            </a:r>
          </a:p>
        </p:txBody>
      </p:sp>
      <p:sp>
        <p:nvSpPr>
          <p:cNvPr id="36885" name="TextBox 132"/>
          <p:cNvSpPr txBox="1">
            <a:spLocks noChangeArrowheads="1"/>
          </p:cNvSpPr>
          <p:nvPr/>
        </p:nvSpPr>
        <p:spPr bwMode="auto">
          <a:xfrm>
            <a:off x="3556000" y="4298950"/>
            <a:ext cx="53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v3</a:t>
            </a:r>
          </a:p>
        </p:txBody>
      </p:sp>
      <p:grpSp>
        <p:nvGrpSpPr>
          <p:cNvPr id="36886" name="Group 133"/>
          <p:cNvGrpSpPr>
            <a:grpSpLocks/>
          </p:cNvGrpSpPr>
          <p:nvPr/>
        </p:nvGrpSpPr>
        <p:grpSpPr bwMode="auto">
          <a:xfrm>
            <a:off x="2693988" y="2366963"/>
            <a:ext cx="350837" cy="423862"/>
            <a:chOff x="3434481" y="3976296"/>
            <a:chExt cx="701080" cy="847370"/>
          </a:xfrm>
        </p:grpSpPr>
        <p:sp>
          <p:nvSpPr>
            <p:cNvPr id="36908" name="Folded Corner 134"/>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6909" name="Folded Corner 135"/>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6910" name="Folded Corner 136"/>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grpSp>
      <p:grpSp>
        <p:nvGrpSpPr>
          <p:cNvPr id="36887" name="Group 137"/>
          <p:cNvGrpSpPr>
            <a:grpSpLocks/>
          </p:cNvGrpSpPr>
          <p:nvPr/>
        </p:nvGrpSpPr>
        <p:grpSpPr bwMode="auto">
          <a:xfrm>
            <a:off x="3459163" y="2411413"/>
            <a:ext cx="519112" cy="379412"/>
            <a:chOff x="4893187" y="4019627"/>
            <a:chExt cx="1039186" cy="759652"/>
          </a:xfrm>
        </p:grpSpPr>
        <p:sp>
          <p:nvSpPr>
            <p:cNvPr id="36901" name="Oval 138"/>
            <p:cNvSpPr>
              <a:spLocks noChangeArrowheads="1"/>
            </p:cNvSpPr>
            <p:nvPr/>
          </p:nvSpPr>
          <p:spPr bwMode="auto">
            <a:xfrm>
              <a:off x="4893187" y="401962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6902" name="Flowchart: Decision 139"/>
            <p:cNvSpPr>
              <a:spLocks noChangeArrowheads="1"/>
            </p:cNvSpPr>
            <p:nvPr/>
          </p:nvSpPr>
          <p:spPr bwMode="auto">
            <a:xfrm>
              <a:off x="5198985" y="4019627"/>
              <a:ext cx="344009" cy="271285"/>
            </a:xfrm>
            <a:prstGeom prst="flowChartDecision">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6903" name="Flowchart: Data 140"/>
            <p:cNvSpPr>
              <a:spLocks noChangeArrowheads="1"/>
            </p:cNvSpPr>
            <p:nvPr/>
          </p:nvSpPr>
          <p:spPr bwMode="auto">
            <a:xfrm>
              <a:off x="5026981" y="4497546"/>
              <a:ext cx="437595" cy="281733"/>
            </a:xfrm>
            <a:prstGeom prst="flowChartInputOutput">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36904" name="Oval 141"/>
            <p:cNvSpPr>
              <a:spLocks noChangeArrowheads="1"/>
            </p:cNvSpPr>
            <p:nvPr/>
          </p:nvSpPr>
          <p:spPr bwMode="auto">
            <a:xfrm>
              <a:off x="5779973" y="425480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cxnSp>
          <p:nvCxnSpPr>
            <p:cNvPr id="36905" name="Elbow Connector 142"/>
            <p:cNvCxnSpPr>
              <a:cxnSpLocks noChangeShapeType="1"/>
              <a:stCxn id="36901" idx="6"/>
              <a:endCxn id="36902" idx="1"/>
            </p:cNvCxnSpPr>
            <p:nvPr/>
          </p:nvCxnSpPr>
          <p:spPr bwMode="auto">
            <a:xfrm>
              <a:off x="5045587" y="4111067"/>
              <a:ext cx="153398" cy="44203"/>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6906" name="Elbow Connector 143"/>
            <p:cNvCxnSpPr>
              <a:cxnSpLocks noChangeShapeType="1"/>
              <a:stCxn id="36902" idx="3"/>
              <a:endCxn id="36904" idx="2"/>
            </p:cNvCxnSpPr>
            <p:nvPr/>
          </p:nvCxnSpPr>
          <p:spPr bwMode="auto">
            <a:xfrm>
              <a:off x="5542994" y="4155270"/>
              <a:ext cx="236979" cy="190977"/>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6907" name="Elbow Connector 144"/>
            <p:cNvCxnSpPr>
              <a:cxnSpLocks noChangeShapeType="1"/>
              <a:stCxn id="36902" idx="2"/>
              <a:endCxn id="36903" idx="0"/>
            </p:cNvCxnSpPr>
            <p:nvPr/>
          </p:nvCxnSpPr>
          <p:spPr bwMode="auto">
            <a:xfrm rot="5400000">
              <a:off x="5226947" y="4353503"/>
              <a:ext cx="206634" cy="81452"/>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grpSp>
      <p:sp>
        <p:nvSpPr>
          <p:cNvPr id="36888" name="Can 145"/>
          <p:cNvSpPr>
            <a:spLocks noChangeArrowheads="1"/>
          </p:cNvSpPr>
          <p:nvPr/>
        </p:nvSpPr>
        <p:spPr bwMode="auto">
          <a:xfrm>
            <a:off x="4205288" y="2501900"/>
            <a:ext cx="209550" cy="225425"/>
          </a:xfrm>
          <a:prstGeom prst="can">
            <a:avLst>
              <a:gd name="adj" fmla="val 25101"/>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36889" name="TextBox 146"/>
          <p:cNvSpPr txBox="1">
            <a:spLocks noChangeArrowheads="1"/>
          </p:cNvSpPr>
          <p:nvPr/>
        </p:nvSpPr>
        <p:spPr bwMode="auto">
          <a:xfrm>
            <a:off x="2693988" y="2838450"/>
            <a:ext cx="37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v6</a:t>
            </a:r>
          </a:p>
        </p:txBody>
      </p:sp>
      <p:sp>
        <p:nvSpPr>
          <p:cNvPr id="36890" name="TextBox 147"/>
          <p:cNvSpPr txBox="1">
            <a:spLocks noChangeArrowheads="1"/>
          </p:cNvSpPr>
          <p:nvPr/>
        </p:nvSpPr>
        <p:spPr bwMode="auto">
          <a:xfrm>
            <a:off x="4140200" y="2778125"/>
            <a:ext cx="37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v2</a:t>
            </a:r>
          </a:p>
        </p:txBody>
      </p:sp>
      <p:sp>
        <p:nvSpPr>
          <p:cNvPr id="36891" name="TextBox 148"/>
          <p:cNvSpPr txBox="1">
            <a:spLocks noChangeArrowheads="1"/>
          </p:cNvSpPr>
          <p:nvPr/>
        </p:nvSpPr>
        <p:spPr bwMode="auto">
          <a:xfrm>
            <a:off x="3448050" y="2838450"/>
            <a:ext cx="374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v4</a:t>
            </a:r>
          </a:p>
        </p:txBody>
      </p:sp>
      <p:sp>
        <p:nvSpPr>
          <p:cNvPr id="36892" name="Rounded Rectangle 5"/>
          <p:cNvSpPr>
            <a:spLocks noChangeArrowheads="1"/>
          </p:cNvSpPr>
          <p:nvPr/>
        </p:nvSpPr>
        <p:spPr bwMode="auto">
          <a:xfrm>
            <a:off x="6732588" y="3851275"/>
            <a:ext cx="1371600" cy="822325"/>
          </a:xfrm>
          <a:prstGeom prst="roundRect">
            <a:avLst>
              <a:gd name="adj" fmla="val 16667"/>
            </a:avLst>
          </a:prstGeom>
          <a:solidFill>
            <a:schemeClr val="folHlink"/>
          </a:solidFill>
          <a:ln w="12700" algn="ctr">
            <a:solidFill>
              <a:schemeClr val="accent1"/>
            </a:solidFill>
            <a:round/>
            <a:headEnd/>
            <a:tailEnd/>
          </a:ln>
        </p:spPr>
        <p:txBody>
          <a:bodyPr anchor="ctr"/>
          <a:lstStyle/>
          <a:p>
            <a:r>
              <a:rPr lang="en-US" altLang="en-US" sz="1600" b="0"/>
              <a:t>IBM UrbanCode Deploy</a:t>
            </a:r>
          </a:p>
        </p:txBody>
      </p:sp>
      <p:sp>
        <p:nvSpPr>
          <p:cNvPr id="36893" name="Oval 6"/>
          <p:cNvSpPr>
            <a:spLocks noChangeArrowheads="1"/>
          </p:cNvSpPr>
          <p:nvPr/>
        </p:nvSpPr>
        <p:spPr bwMode="auto">
          <a:xfrm>
            <a:off x="2438400" y="2116138"/>
            <a:ext cx="2571750" cy="1320800"/>
          </a:xfrm>
          <a:prstGeom prst="ellipse">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36894" name="Oval 62"/>
          <p:cNvSpPr>
            <a:spLocks noChangeArrowheads="1"/>
          </p:cNvSpPr>
          <p:nvPr/>
        </p:nvSpPr>
        <p:spPr bwMode="auto">
          <a:xfrm>
            <a:off x="2343150" y="3562350"/>
            <a:ext cx="3160713" cy="1304925"/>
          </a:xfrm>
          <a:prstGeom prst="ellipse">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36895" name="Oval 63"/>
          <p:cNvSpPr>
            <a:spLocks noChangeArrowheads="1"/>
          </p:cNvSpPr>
          <p:nvPr/>
        </p:nvSpPr>
        <p:spPr bwMode="auto">
          <a:xfrm>
            <a:off x="2316163" y="4854575"/>
            <a:ext cx="3089275" cy="1511300"/>
          </a:xfrm>
          <a:prstGeom prst="ellipse">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36896" name="TextBox 64"/>
          <p:cNvSpPr txBox="1">
            <a:spLocks noChangeArrowheads="1"/>
          </p:cNvSpPr>
          <p:nvPr/>
        </p:nvSpPr>
        <p:spPr bwMode="auto">
          <a:xfrm>
            <a:off x="6507163" y="2108200"/>
            <a:ext cx="2066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Build or release engineer</a:t>
            </a:r>
          </a:p>
        </p:txBody>
      </p:sp>
      <p:pic>
        <p:nvPicPr>
          <p:cNvPr id="36897" name="Picture 4" descr="C:\Users\IBM_ADMIN\AppData\Local\Microsoft\Windows\Temporary Internet Files\Content.IE5\GKTQBYB9\MC90005940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3888" y="2813050"/>
            <a:ext cx="85725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898" name="Straight Arrow Connector 66"/>
          <p:cNvCxnSpPr>
            <a:cxnSpLocks noChangeShapeType="1"/>
            <a:stCxn id="36892" idx="1"/>
            <a:endCxn id="36895" idx="6"/>
          </p:cNvCxnSpPr>
          <p:nvPr/>
        </p:nvCxnSpPr>
        <p:spPr bwMode="auto">
          <a:xfrm flipH="1">
            <a:off x="5405438" y="4262438"/>
            <a:ext cx="1327150" cy="1347787"/>
          </a:xfrm>
          <a:prstGeom prst="straightConnector1">
            <a:avLst/>
          </a:prstGeom>
          <a:noFill/>
          <a:ln w="12700" algn="ctr">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36899" name="Straight Arrow Connector 69"/>
          <p:cNvCxnSpPr>
            <a:cxnSpLocks noChangeShapeType="1"/>
            <a:stCxn id="36892" idx="1"/>
            <a:endCxn id="36894" idx="6"/>
          </p:cNvCxnSpPr>
          <p:nvPr/>
        </p:nvCxnSpPr>
        <p:spPr bwMode="auto">
          <a:xfrm flipH="1" flipV="1">
            <a:off x="5503863" y="4214813"/>
            <a:ext cx="1228725" cy="47625"/>
          </a:xfrm>
          <a:prstGeom prst="straightConnector1">
            <a:avLst/>
          </a:prstGeom>
          <a:noFill/>
          <a:ln w="12700" algn="ctr">
            <a:solidFill>
              <a:schemeClr val="accent2"/>
            </a:solidFill>
            <a:round/>
            <a:headEnd/>
            <a:tailEnd type="arrow" w="med" len="med"/>
          </a:ln>
          <a:extLst>
            <a:ext uri="{909E8E84-426E-40DD-AFC4-6F175D3DCCD1}">
              <a14:hiddenFill xmlns:a14="http://schemas.microsoft.com/office/drawing/2010/main">
                <a:noFill/>
              </a14:hiddenFill>
            </a:ext>
          </a:extLst>
        </p:spPr>
      </p:cxnSp>
      <p:cxnSp>
        <p:nvCxnSpPr>
          <p:cNvPr id="36900" name="Straight Arrow Connector 71"/>
          <p:cNvCxnSpPr>
            <a:cxnSpLocks noChangeShapeType="1"/>
            <a:stCxn id="36892" idx="1"/>
            <a:endCxn id="36893" idx="6"/>
          </p:cNvCxnSpPr>
          <p:nvPr/>
        </p:nvCxnSpPr>
        <p:spPr bwMode="auto">
          <a:xfrm flipH="1" flipV="1">
            <a:off x="5010150" y="2776538"/>
            <a:ext cx="1722438" cy="1485900"/>
          </a:xfrm>
          <a:prstGeom prst="straightConnector1">
            <a:avLst/>
          </a:prstGeom>
          <a:noFill/>
          <a:ln w="12700" algn="ctr">
            <a:solidFill>
              <a:schemeClr val="accent2"/>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1530350"/>
            <a:ext cx="62230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idx="4294967295"/>
          </p:nvPr>
        </p:nvSpPr>
        <p:spPr>
          <a:xfrm>
            <a:off x="261938" y="0"/>
            <a:ext cx="8620125" cy="757238"/>
          </a:xfrm>
        </p:spPr>
        <p:txBody>
          <a:bodyPr/>
          <a:lstStyle/>
          <a:p>
            <a:pPr eaLnBrk="1" hangingPunct="1"/>
            <a:r>
              <a:rPr lang="en-US" altLang="en-US" smtClean="0"/>
              <a:t>UrbanCode Deploy topology</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idx="4294967295"/>
          </p:nvPr>
        </p:nvSpPr>
        <p:spPr/>
        <p:txBody>
          <a:bodyPr lIns="0" tIns="0" rIns="0" bIns="0" anchor="t"/>
          <a:lstStyle/>
          <a:p>
            <a:pPr eaLnBrk="1" hangingPunct="1"/>
            <a:r>
              <a:rPr lang="en-US" altLang="en-US" smtClean="0"/>
              <a:t>The UrbanCode Deploy key elements</a:t>
            </a:r>
          </a:p>
        </p:txBody>
      </p:sp>
      <p:sp>
        <p:nvSpPr>
          <p:cNvPr id="34819" name="Content Placeholder 1"/>
          <p:cNvSpPr>
            <a:spLocks noGrp="1"/>
          </p:cNvSpPr>
          <p:nvPr>
            <p:ph idx="4294967295"/>
          </p:nvPr>
        </p:nvSpPr>
        <p:spPr/>
        <p:txBody>
          <a:bodyPr lIns="0" rIns="0"/>
          <a:lstStyle/>
          <a:p>
            <a:pPr marL="0" indent="0" eaLnBrk="1" hangingPunct="1">
              <a:defRPr/>
            </a:pPr>
            <a:r>
              <a:rPr lang="en-US" altLang="en-US" sz="2400" dirty="0" err="1" smtClean="0"/>
              <a:t>UrbanCode</a:t>
            </a:r>
            <a:r>
              <a:rPr lang="en-US" altLang="en-US" sz="2400" dirty="0" smtClean="0"/>
              <a:t> Deploy maintains these elements to represent deployment activities and artifacts:</a:t>
            </a:r>
          </a:p>
          <a:p>
            <a:pPr lvl="1" eaLnBrk="1" hangingPunct="1">
              <a:defRPr/>
            </a:pPr>
            <a:r>
              <a:rPr lang="en-US" altLang="en-US" sz="2000" b="1" dirty="0" smtClean="0"/>
              <a:t>Components</a:t>
            </a:r>
            <a:r>
              <a:rPr lang="en-US" altLang="en-US" sz="2000" dirty="0" smtClean="0"/>
              <a:t>: The pieces of your application that are being deployed.</a:t>
            </a:r>
          </a:p>
          <a:p>
            <a:pPr lvl="1" eaLnBrk="1" hangingPunct="1">
              <a:defRPr/>
            </a:pPr>
            <a:r>
              <a:rPr lang="en-US" altLang="en-US" sz="2000" b="1" dirty="0" smtClean="0"/>
              <a:t>Applications</a:t>
            </a:r>
            <a:r>
              <a:rPr lang="en-US" altLang="en-US" sz="2000" dirty="0" smtClean="0"/>
              <a:t>: The collection of components that are deployed together.</a:t>
            </a:r>
          </a:p>
          <a:p>
            <a:pPr lvl="1" eaLnBrk="1" hangingPunct="1">
              <a:defRPr/>
            </a:pPr>
            <a:r>
              <a:rPr lang="en-US" altLang="en-US" sz="2000" b="1" dirty="0" smtClean="0"/>
              <a:t>Resource</a:t>
            </a:r>
            <a:r>
              <a:rPr lang="en-US" altLang="en-US" sz="2000" dirty="0" smtClean="0"/>
              <a:t>: The target of a deployment; a computer where an agent is installed.</a:t>
            </a:r>
          </a:p>
          <a:p>
            <a:pPr lvl="1" eaLnBrk="1" hangingPunct="1">
              <a:defRPr/>
            </a:pPr>
            <a:r>
              <a:rPr lang="en-US" altLang="en-US" sz="2000" b="1" dirty="0" smtClean="0"/>
              <a:t>Environments</a:t>
            </a:r>
            <a:r>
              <a:rPr lang="en-US" altLang="en-US" sz="2000" dirty="0" smtClean="0"/>
              <a:t>: A collection of resources (computers) where an application is hosted.</a:t>
            </a:r>
          </a:p>
          <a:p>
            <a:pPr lvl="1" eaLnBrk="1" hangingPunct="1">
              <a:defRPr/>
            </a:pPr>
            <a:r>
              <a:rPr lang="en-US" altLang="en-US" sz="2000" b="1" dirty="0" smtClean="0"/>
              <a:t>Snapshots</a:t>
            </a:r>
            <a:r>
              <a:rPr lang="en-US" altLang="en-US" sz="2000" dirty="0" smtClean="0"/>
              <a:t>: A collection of specific versions of components.</a:t>
            </a:r>
          </a:p>
          <a:p>
            <a:pPr lvl="1" eaLnBrk="1" hangingPunct="1">
              <a:defRPr/>
            </a:pPr>
            <a:r>
              <a:rPr lang="en-US" altLang="en-US" sz="2000" b="1" dirty="0" smtClean="0"/>
              <a:t>Processes</a:t>
            </a:r>
            <a:r>
              <a:rPr lang="en-US" altLang="en-US" sz="2000" dirty="0" smtClean="0"/>
              <a:t>: A list of steps that operate on a component. These steps include moving a component to a target environment and acting on that environment to initiate the running application.</a:t>
            </a:r>
          </a:p>
          <a:p>
            <a:pPr lvl="1" eaLnBrk="1" hangingPunct="1">
              <a:defRPr/>
            </a:pPr>
            <a:r>
              <a:rPr lang="en-US" altLang="en-US" sz="2000" b="1" dirty="0" smtClean="0"/>
              <a:t>Plug-ins</a:t>
            </a:r>
            <a:r>
              <a:rPr lang="en-US" altLang="en-US" sz="2000" dirty="0" smtClean="0"/>
              <a:t> provide basic functions and provide an extension point for integration with other software. </a:t>
            </a:r>
          </a:p>
          <a:p>
            <a:pPr marL="230187" lvl="1" indent="0" eaLnBrk="1" hangingPunct="1">
              <a:buFont typeface="Wingdings" pitchFamily="2" charset="2"/>
              <a:buNone/>
              <a:defRPr/>
            </a:pPr>
            <a:endParaRPr lang="en-US" altLang="en-US" sz="2000" dirty="0" smtClean="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5"/>
          <p:cNvSpPr txBox="1">
            <a:spLocks noChangeArrowheads="1"/>
          </p:cNvSpPr>
          <p:nvPr/>
        </p:nvSpPr>
        <p:spPr bwMode="auto">
          <a:xfrm>
            <a:off x="777875" y="649288"/>
            <a:ext cx="8504238"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95" tIns="46798" rIns="89995" bIns="46798">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chemeClr val="tx1"/>
                </a:solidFill>
                <a:latin typeface="Arial" pitchFamily="34" charset="0"/>
                <a:cs typeface="Arial"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chemeClr val="tx1"/>
                </a:solidFill>
                <a:latin typeface="Arial" pitchFamily="34" charset="0"/>
                <a:cs typeface="Arial"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chemeClr val="tx1"/>
                </a:solidFill>
                <a:latin typeface="Arial" pitchFamily="34" charset="0"/>
                <a:cs typeface="Arial"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chemeClr val="tx1"/>
                </a:solidFill>
                <a:latin typeface="Arial" pitchFamily="34" charset="0"/>
                <a:cs typeface="Arial"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chemeClr val="tx1"/>
                </a:solidFill>
                <a:latin typeface="Arial" pitchFamily="34" charset="0"/>
                <a:cs typeface="Arial" pitchFamily="34" charset="0"/>
              </a:defRPr>
            </a:lvl9pPr>
          </a:lstStyle>
          <a:p>
            <a:pPr algn="l" eaLnBrk="1" hangingPunct="1"/>
            <a:r>
              <a:rPr lang="en-US" altLang="en-US" sz="2400" i="1">
                <a:solidFill>
                  <a:srgbClr val="000000"/>
                </a:solidFill>
              </a:rPr>
              <a:t>Get visibility and automated control of your application deployment process.</a:t>
            </a:r>
            <a:endParaRPr lang="en-US" altLang="en-US" sz="1400" i="1">
              <a:solidFill>
                <a:srgbClr val="000000"/>
              </a:solidFill>
            </a:endParaRPr>
          </a:p>
        </p:txBody>
      </p:sp>
      <p:sp>
        <p:nvSpPr>
          <p:cNvPr id="39939" name="Text Box 6"/>
          <p:cNvSpPr txBox="1">
            <a:spLocks noChangeArrowheads="1"/>
          </p:cNvSpPr>
          <p:nvPr/>
        </p:nvSpPr>
        <p:spPr bwMode="auto">
          <a:xfrm>
            <a:off x="668338" y="4835525"/>
            <a:ext cx="392430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42900" indent="-342900" defTabSz="455613" eaLnBrk="0" hangingPunct="0">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1pPr>
            <a:lvl2pPr marL="285750" indent="-285750" defTabSz="455613" eaLnBrk="0" hangingPunct="0">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2pPr>
            <a:lvl3pPr marL="1143000" indent="-228600" defTabSz="455613" eaLnBrk="0" hangingPunct="0">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3pPr>
            <a:lvl4pPr marL="1600200" indent="-228600" defTabSz="455613" eaLnBrk="0" hangingPunct="0">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4pPr>
            <a:lvl5pPr marL="2057400" indent="-228600" defTabSz="455613" eaLnBrk="0" hangingPunct="0">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5pPr>
            <a:lvl6pPr marL="2514600" indent="-228600" algn="ctr" defTabSz="455613" eaLnBrk="0" fontAlgn="base" hangingPunct="0">
              <a:spcBef>
                <a:spcPct val="0"/>
              </a:spcBef>
              <a:spcAft>
                <a:spcPct val="0"/>
              </a:spcAft>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6pPr>
            <a:lvl7pPr marL="2971800" indent="-228600" algn="ctr" defTabSz="455613" eaLnBrk="0" fontAlgn="base" hangingPunct="0">
              <a:spcBef>
                <a:spcPct val="0"/>
              </a:spcBef>
              <a:spcAft>
                <a:spcPct val="0"/>
              </a:spcAft>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7pPr>
            <a:lvl8pPr marL="3429000" indent="-228600" algn="ctr" defTabSz="455613" eaLnBrk="0" fontAlgn="base" hangingPunct="0">
              <a:spcBef>
                <a:spcPct val="0"/>
              </a:spcBef>
              <a:spcAft>
                <a:spcPct val="0"/>
              </a:spcAft>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8pPr>
            <a:lvl9pPr marL="3886200" indent="-228600" algn="ctr" defTabSz="455613" eaLnBrk="0" fontAlgn="base" hangingPunct="0">
              <a:spcBef>
                <a:spcPct val="0"/>
              </a:spcBef>
              <a:spcAft>
                <a:spcPct val="0"/>
              </a:spcAft>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9pPr>
          </a:lstStyle>
          <a:p>
            <a:pPr lvl="1" algn="l">
              <a:buClr>
                <a:srgbClr val="00B2DA"/>
              </a:buClr>
              <a:buFont typeface="Arial" pitchFamily="34" charset="0"/>
              <a:buChar char="•"/>
            </a:pPr>
            <a:r>
              <a:rPr lang="en-US" altLang="en-US" sz="1900">
                <a:solidFill>
                  <a:srgbClr val="000000"/>
                </a:solidFill>
              </a:rPr>
              <a:t>Manage application </a:t>
            </a:r>
            <a:r>
              <a:rPr lang="en-US" altLang="en-US" sz="1900">
                <a:solidFill>
                  <a:srgbClr val="7030A0"/>
                </a:solidFill>
              </a:rPr>
              <a:t>components</a:t>
            </a:r>
            <a:r>
              <a:rPr lang="en-US" altLang="en-US" sz="1900">
                <a:solidFill>
                  <a:srgbClr val="000000"/>
                </a:solidFill>
              </a:rPr>
              <a:t> and versions.</a:t>
            </a:r>
          </a:p>
          <a:p>
            <a:pPr lvl="1" algn="l">
              <a:buClr>
                <a:srgbClr val="00B2DA"/>
              </a:buClr>
              <a:buFont typeface="Arial" pitchFamily="34" charset="0"/>
              <a:buChar char="•"/>
            </a:pPr>
            <a:r>
              <a:rPr lang="en-US" altLang="en-US" sz="1900">
                <a:solidFill>
                  <a:srgbClr val="000000"/>
                </a:solidFill>
              </a:rPr>
              <a:t>Manage configurations among all environments.</a:t>
            </a:r>
          </a:p>
        </p:txBody>
      </p:sp>
      <p:sp>
        <p:nvSpPr>
          <p:cNvPr id="39940" name="Text Box 7"/>
          <p:cNvSpPr txBox="1">
            <a:spLocks noChangeArrowheads="1"/>
          </p:cNvSpPr>
          <p:nvPr/>
        </p:nvSpPr>
        <p:spPr bwMode="auto">
          <a:xfrm>
            <a:off x="4616450" y="4919663"/>
            <a:ext cx="4324350"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798" rIns="0" bIns="46798">
            <a:spAutoFit/>
          </a:bodyPr>
          <a:lstStyle>
            <a:lvl1pPr marL="342900" indent="-342900" eaLnBrk="0" hangingPunct="0">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1pPr>
            <a:lvl2pPr marL="285750" indent="-285750" eaLnBrk="0" hangingPunct="0">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2pPr>
            <a:lvl3pPr marL="1143000" indent="-228600" eaLnBrk="0" hangingPunct="0">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3pPr>
            <a:lvl4pPr marL="1600200" indent="-228600" eaLnBrk="0" hangingPunct="0">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4pPr>
            <a:lvl5pPr marL="2057400" indent="-228600" eaLnBrk="0" hangingPunct="0">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tabLst>
                <a:tab pos="171450" algn="l"/>
                <a:tab pos="628650" algn="l"/>
                <a:tab pos="1085850" algn="l"/>
                <a:tab pos="1543050" algn="l"/>
                <a:tab pos="2000250" algn="l"/>
                <a:tab pos="2457450" algn="l"/>
                <a:tab pos="2914650" algn="l"/>
                <a:tab pos="3371850" algn="l"/>
                <a:tab pos="3829050" algn="l"/>
                <a:tab pos="4286250" algn="l"/>
                <a:tab pos="4743450" algn="l"/>
                <a:tab pos="5200650" algn="l"/>
                <a:tab pos="5657850" algn="l"/>
                <a:tab pos="6115050" algn="l"/>
                <a:tab pos="6572250" algn="l"/>
                <a:tab pos="7029450" algn="l"/>
                <a:tab pos="7486650" algn="l"/>
                <a:tab pos="7943850" algn="l"/>
                <a:tab pos="8401050" algn="l"/>
                <a:tab pos="8858250" algn="l"/>
                <a:tab pos="9315450" algn="l"/>
              </a:tabLst>
              <a:defRPr sz="2800" b="1">
                <a:solidFill>
                  <a:schemeClr val="tx1"/>
                </a:solidFill>
                <a:latin typeface="Arial" pitchFamily="34" charset="0"/>
                <a:cs typeface="Arial" pitchFamily="34" charset="0"/>
              </a:defRPr>
            </a:lvl9pPr>
          </a:lstStyle>
          <a:p>
            <a:pPr lvl="1" algn="l">
              <a:buClr>
                <a:srgbClr val="00B2DA"/>
              </a:buClr>
              <a:buFont typeface="Arial" pitchFamily="34" charset="0"/>
              <a:buChar char="•"/>
            </a:pPr>
            <a:r>
              <a:rPr lang="en-US" altLang="en-US" sz="1900">
                <a:solidFill>
                  <a:srgbClr val="000000"/>
                </a:solidFill>
              </a:rPr>
              <a:t>Offer secure </a:t>
            </a:r>
            <a:r>
              <a:rPr lang="en-US" altLang="ja-JP" sz="1900">
                <a:solidFill>
                  <a:srgbClr val="000000"/>
                </a:solidFill>
                <a:ea typeface="MS PGothic" pitchFamily="34" charset="-128"/>
              </a:rPr>
              <a:t>“self-service” capabilities.</a:t>
            </a:r>
          </a:p>
          <a:p>
            <a:pPr lvl="1" algn="l">
              <a:buClr>
                <a:srgbClr val="00B2DA"/>
              </a:buClr>
              <a:buFont typeface="Arial" pitchFamily="34" charset="0"/>
              <a:buChar char="•"/>
            </a:pPr>
            <a:r>
              <a:rPr lang="en-US" altLang="en-US" sz="1900">
                <a:solidFill>
                  <a:srgbClr val="000000"/>
                </a:solidFill>
              </a:rPr>
              <a:t>Increase transparency.</a:t>
            </a:r>
          </a:p>
          <a:p>
            <a:pPr lvl="1" algn="l">
              <a:buClr>
                <a:srgbClr val="00B2DA"/>
              </a:buClr>
              <a:buFont typeface="Arial" pitchFamily="34" charset="0"/>
              <a:buChar char="•"/>
            </a:pPr>
            <a:r>
              <a:rPr lang="en-US" altLang="en-US" sz="1900">
                <a:solidFill>
                  <a:srgbClr val="000000"/>
                </a:solidFill>
              </a:rPr>
              <a:t>Ensure governance and </a:t>
            </a:r>
            <a:br>
              <a:rPr lang="en-US" altLang="en-US" sz="1900">
                <a:solidFill>
                  <a:srgbClr val="000000"/>
                </a:solidFill>
              </a:rPr>
            </a:br>
            <a:r>
              <a:rPr lang="en-US" altLang="en-US" sz="1900">
                <a:solidFill>
                  <a:srgbClr val="000000"/>
                </a:solidFill>
              </a:rPr>
              <a:t>compliance.</a:t>
            </a:r>
          </a:p>
          <a:p>
            <a:pPr lvl="1" algn="l">
              <a:buClr>
                <a:srgbClr val="00B2DA"/>
              </a:buClr>
            </a:pPr>
            <a:endParaRPr lang="en-US" altLang="en-US">
              <a:solidFill>
                <a:srgbClr val="000000"/>
              </a:solidFill>
            </a:endParaRPr>
          </a:p>
        </p:txBody>
      </p:sp>
      <p:pic>
        <p:nvPicPr>
          <p:cNvPr id="39941" name="Picture 7"/>
          <p:cNvPicPr>
            <a:picLocks noChangeAspect="1"/>
          </p:cNvPicPr>
          <p:nvPr/>
        </p:nvPicPr>
        <p:blipFill>
          <a:blip r:embed="rId3">
            <a:extLst>
              <a:ext uri="{28A0092B-C50C-407E-A947-70E740481C1C}">
                <a14:useLocalDpi xmlns:a14="http://schemas.microsoft.com/office/drawing/2010/main" val="0"/>
              </a:ext>
            </a:extLst>
          </a:blip>
          <a:srcRect t="-2" b="14236"/>
          <a:stretch>
            <a:fillRect/>
          </a:stretch>
        </p:blipFill>
        <p:spPr bwMode="auto">
          <a:xfrm>
            <a:off x="1042988" y="1439863"/>
            <a:ext cx="6386512" cy="3382962"/>
          </a:xfrm>
          <a:prstGeom prst="rect">
            <a:avLst/>
          </a:prstGeom>
          <a:noFill/>
          <a:ln>
            <a:noFill/>
          </a:ln>
          <a:effectLst>
            <a:outerShdw dist="139700" dir="2700000" algn="tl" rotWithShape="0">
              <a:srgbClr val="808080">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itle 2"/>
          <p:cNvSpPr txBox="1">
            <a:spLocks/>
          </p:cNvSpPr>
          <p:nvPr/>
        </p:nvSpPr>
        <p:spPr bwMode="auto">
          <a:xfrm>
            <a:off x="166688" y="85725"/>
            <a:ext cx="8620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rgbClr val="000000"/>
              </a:buClr>
              <a:buFont typeface="Wingdings" pitchFamily="2" charset="2"/>
              <a:defRPr sz="2800">
                <a:solidFill>
                  <a:schemeClr val="tx1"/>
                </a:solidFill>
                <a:latin typeface="Arial" pitchFamily="34" charset="0"/>
                <a:cs typeface="Arial" pitchFamily="34" charset="0"/>
              </a:defRPr>
            </a:lvl1pPr>
            <a:lvl2pPr marL="742950" indent="-285750" algn="l" eaLnBrk="0" hangingPunct="0">
              <a:spcBef>
                <a:spcPct val="20000"/>
              </a:spcBef>
              <a:buClr>
                <a:schemeClr val="tx1"/>
              </a:buClr>
              <a:buFont typeface="Wingdings" pitchFamily="2" charset="2"/>
              <a:buChar char="§"/>
              <a:defRPr sz="2400">
                <a:solidFill>
                  <a:schemeClr val="tx1"/>
                </a:solidFill>
                <a:latin typeface="Arial" pitchFamily="34" charset="0"/>
                <a:cs typeface="Arial" pitchFamily="34" charset="0"/>
              </a:defRPr>
            </a:lvl2pPr>
            <a:lvl3pPr marL="1143000" indent="-228600" algn="l" eaLnBrk="0" hangingPunct="0">
              <a:spcBef>
                <a:spcPct val="20000"/>
              </a:spcBef>
              <a:buFont typeface="Times New Roman" pitchFamily="18" charset="0"/>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SzPct val="80000"/>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SzPct val="80000"/>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SzPct val="80000"/>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SzPct val="80000"/>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SzPct val="80000"/>
              <a:buFont typeface="Arial" pitchFamily="34" charset="0"/>
              <a:buChar char="▫"/>
              <a:defRPr sz="2000">
                <a:solidFill>
                  <a:schemeClr val="tx1"/>
                </a:solidFill>
                <a:latin typeface="Arial" pitchFamily="34" charset="0"/>
                <a:cs typeface="Arial" pitchFamily="34" charset="0"/>
              </a:defRPr>
            </a:lvl9pPr>
          </a:lstStyle>
          <a:p>
            <a:pPr eaLnBrk="1" hangingPunct="1">
              <a:spcBef>
                <a:spcPct val="0"/>
              </a:spcBef>
              <a:buClrTx/>
              <a:buFontTx/>
              <a:buNone/>
              <a:defRPr/>
            </a:pPr>
            <a:r>
              <a:rPr lang="en-US" altLang="en-US" sz="3200" b="0" dirty="0" err="1" smtClean="0">
                <a:solidFill>
                  <a:srgbClr val="006699"/>
                </a:solidFill>
                <a:latin typeface="+mj-lt"/>
                <a:ea typeface="+mj-ea"/>
                <a:cs typeface="+mj-cs"/>
              </a:rPr>
              <a:t>UrbanCode</a:t>
            </a:r>
            <a:r>
              <a:rPr lang="en-US" altLang="en-US" sz="3200" b="0" dirty="0" smtClean="0">
                <a:solidFill>
                  <a:srgbClr val="006699"/>
                </a:solidFill>
                <a:latin typeface="+mj-lt"/>
                <a:ea typeface="+mj-ea"/>
                <a:cs typeface="+mj-cs"/>
              </a:rPr>
              <a:t> Deploy automation benefits</a:t>
            </a:r>
            <a:endParaRPr lang="en-US" altLang="en-US" sz="3200" b="0" dirty="0">
              <a:solidFill>
                <a:srgbClr val="006699"/>
              </a:solidFill>
              <a:latin typeface="+mj-lt"/>
              <a:ea typeface="+mj-ea"/>
              <a:cs typeface="+mj-cs"/>
            </a:endParaRPr>
          </a:p>
        </p:txBody>
      </p:sp>
    </p:spTree>
  </p:cSld>
  <p:clrMapOvr>
    <a:masterClrMapping/>
  </p:clrMapOvr>
  <p:transition spd="med">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4"/>
          <p:cNvSpPr>
            <a:spLocks noGrp="1"/>
          </p:cNvSpPr>
          <p:nvPr>
            <p:ph type="title" idx="4294967295"/>
          </p:nvPr>
        </p:nvSpPr>
        <p:spPr/>
        <p:txBody>
          <a:bodyPr lIns="0" tIns="45720" rIns="0" bIns="45720" anchor="t">
            <a:spAutoFit/>
          </a:bodyPr>
          <a:lstStyle/>
          <a:p>
            <a:pPr eaLnBrk="1" hangingPunct="1"/>
            <a:r>
              <a:rPr lang="en-US" altLang="en-US" smtClean="0"/>
              <a:t>Inventory</a:t>
            </a:r>
          </a:p>
        </p:txBody>
      </p:sp>
      <p:sp>
        <p:nvSpPr>
          <p:cNvPr id="40963" name="Content Placeholder 6"/>
          <p:cNvSpPr>
            <a:spLocks noGrp="1"/>
          </p:cNvSpPr>
          <p:nvPr>
            <p:ph sz="half" idx="4294967295"/>
          </p:nvPr>
        </p:nvSpPr>
        <p:spPr>
          <a:xfrm>
            <a:off x="287338" y="776288"/>
            <a:ext cx="4195762" cy="4967287"/>
          </a:xfrm>
        </p:spPr>
        <p:txBody>
          <a:bodyPr lIns="0" rIns="0">
            <a:spAutoFit/>
          </a:bodyPr>
          <a:lstStyle/>
          <a:p>
            <a:pPr marL="173038" indent="-173038" eaLnBrk="1" hangingPunct="1"/>
            <a:r>
              <a:rPr lang="en-US" altLang="en-US" sz="2400" smtClean="0"/>
              <a:t>Inventory shows what versions are “where”:</a:t>
            </a:r>
          </a:p>
          <a:p>
            <a:pPr marL="338138" lvl="1" indent="-163513" eaLnBrk="1" hangingPunct="1"/>
            <a:r>
              <a:rPr lang="en-US" altLang="en-US" smtClean="0"/>
              <a:t>Environments and resources</a:t>
            </a:r>
          </a:p>
          <a:p>
            <a:pPr marL="338138" lvl="1" indent="-163513" eaLnBrk="1" hangingPunct="1"/>
            <a:r>
              <a:rPr lang="en-US" altLang="en-US" smtClean="0"/>
              <a:t>Resources (deployment targets) support different scenarios.</a:t>
            </a:r>
          </a:p>
          <a:p>
            <a:pPr marL="173038" indent="-173038" eaLnBrk="1" hangingPunct="1"/>
            <a:endParaRPr lang="en-US" altLang="en-US" sz="2400" smtClean="0"/>
          </a:p>
          <a:p>
            <a:pPr marL="173038" indent="-173038" eaLnBrk="1" hangingPunct="1"/>
            <a:r>
              <a:rPr lang="en-US" altLang="en-US" sz="2400" smtClean="0"/>
              <a:t>When did the component get there?</a:t>
            </a:r>
          </a:p>
          <a:p>
            <a:pPr marL="173038" indent="-173038" eaLnBrk="1" hangingPunct="1"/>
            <a:r>
              <a:rPr lang="en-US" altLang="en-US" sz="2400" smtClean="0"/>
              <a:t>What used to be there?</a:t>
            </a:r>
          </a:p>
          <a:p>
            <a:pPr marL="173038" indent="-173038" eaLnBrk="1" hangingPunct="1"/>
            <a:r>
              <a:rPr lang="en-US" altLang="en-US" sz="2400" smtClean="0"/>
              <a:t>How do things differ?</a:t>
            </a:r>
          </a:p>
        </p:txBody>
      </p:sp>
      <p:pic>
        <p:nvPicPr>
          <p:cNvPr id="40964" name="Picture 9" descr="Screen Shot 2013-11-25 at 2.29.1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9775" y="1727200"/>
            <a:ext cx="4594225"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idx="4294967295"/>
          </p:nvPr>
        </p:nvSpPr>
        <p:spPr>
          <a:xfrm>
            <a:off x="250825" y="0"/>
            <a:ext cx="8620125" cy="609600"/>
          </a:xfrm>
        </p:spPr>
        <p:txBody>
          <a:bodyPr lIns="0" tIns="45720" rIns="0" bIns="45720" anchor="t">
            <a:spAutoFit/>
          </a:bodyPr>
          <a:lstStyle/>
          <a:p>
            <a:pPr eaLnBrk="1" hangingPunct="1"/>
            <a:r>
              <a:rPr lang="en-US" altLang="en-US" smtClean="0"/>
              <a:t>Snapshots</a:t>
            </a:r>
          </a:p>
        </p:txBody>
      </p:sp>
      <p:sp>
        <p:nvSpPr>
          <p:cNvPr id="41987" name="Content Placeholder 2"/>
          <p:cNvSpPr>
            <a:spLocks noGrp="1"/>
          </p:cNvSpPr>
          <p:nvPr>
            <p:ph idx="4294967295"/>
          </p:nvPr>
        </p:nvSpPr>
        <p:spPr>
          <a:xfrm>
            <a:off x="287338" y="3500438"/>
            <a:ext cx="8551862" cy="2806700"/>
          </a:xfrm>
        </p:spPr>
        <p:txBody>
          <a:bodyPr lIns="0" rIns="0"/>
          <a:lstStyle/>
          <a:p>
            <a:pPr marL="173038" indent="-173038" eaLnBrk="1" hangingPunct="1"/>
            <a:endParaRPr lang="en-US" altLang="en-US" smtClean="0"/>
          </a:p>
          <a:p>
            <a:pPr marL="173038" indent="-173038" eaLnBrk="1" hangingPunct="1"/>
            <a:endParaRPr lang="en-US" altLang="en-US" smtClean="0"/>
          </a:p>
          <a:p>
            <a:pPr marL="173038" indent="-173038" eaLnBrk="1" hangingPunct="1"/>
            <a:endParaRPr lang="en-US" altLang="en-US" smtClean="0"/>
          </a:p>
        </p:txBody>
      </p:sp>
      <p:pic>
        <p:nvPicPr>
          <p:cNvPr id="419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3625"/>
            <a:ext cx="425767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30775" y="1060450"/>
            <a:ext cx="391636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Content Placeholder 2"/>
          <p:cNvSpPr txBox="1">
            <a:spLocks/>
          </p:cNvSpPr>
          <p:nvPr/>
        </p:nvSpPr>
        <p:spPr bwMode="auto">
          <a:xfrm>
            <a:off x="457200" y="3956050"/>
            <a:ext cx="8389938"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eaLnBrk="0" hangingPunct="0">
              <a:spcBef>
                <a:spcPct val="20000"/>
              </a:spcBef>
              <a:buClr>
                <a:srgbClr val="000000"/>
              </a:buClr>
              <a:buFont typeface="Wingdings" pitchFamily="2" charset="2"/>
              <a:defRPr sz="2800">
                <a:solidFill>
                  <a:schemeClr val="tx1"/>
                </a:solidFill>
                <a:latin typeface="Arial" pitchFamily="34" charset="0"/>
                <a:cs typeface="Arial" pitchFamily="34" charset="0"/>
              </a:defRPr>
            </a:lvl1pPr>
            <a:lvl2pPr marL="800100" indent="-342900" algn="l" eaLnBrk="0" hangingPunct="0">
              <a:spcBef>
                <a:spcPct val="20000"/>
              </a:spcBef>
              <a:buClr>
                <a:schemeClr val="tx1"/>
              </a:buClr>
              <a:buFont typeface="Wingdings" pitchFamily="2" charset="2"/>
              <a:buChar char="§"/>
              <a:defRPr sz="2400">
                <a:solidFill>
                  <a:schemeClr val="tx1"/>
                </a:solidFill>
                <a:latin typeface="Arial" pitchFamily="34" charset="0"/>
                <a:cs typeface="Arial" pitchFamily="34" charset="0"/>
              </a:defRPr>
            </a:lvl2pPr>
            <a:lvl3pPr marL="1143000" indent="-228600" algn="l" eaLnBrk="0" hangingPunct="0">
              <a:spcBef>
                <a:spcPct val="20000"/>
              </a:spcBef>
              <a:buFont typeface="Times New Roman" pitchFamily="18" charset="0"/>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SzPct val="80000"/>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SzPct val="80000"/>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SzPct val="80000"/>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SzPct val="80000"/>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SzPct val="80000"/>
              <a:buFont typeface="Arial" pitchFamily="34" charset="0"/>
              <a:buChar char="▫"/>
              <a:defRPr sz="2000">
                <a:solidFill>
                  <a:schemeClr val="tx1"/>
                </a:solidFill>
                <a:latin typeface="Arial" pitchFamily="34" charset="0"/>
                <a:cs typeface="Arial" pitchFamily="34" charset="0"/>
              </a:defRPr>
            </a:lvl9pPr>
          </a:lstStyle>
          <a:p>
            <a:pPr eaLnBrk="1" hangingPunct="1">
              <a:lnSpc>
                <a:spcPct val="80000"/>
              </a:lnSpc>
              <a:buClrTx/>
              <a:buFont typeface="Arial" pitchFamily="34" charset="0"/>
              <a:buChar char="•"/>
              <a:defRPr/>
            </a:pPr>
            <a:endParaRPr lang="en-US" altLang="en-US" sz="2200" b="0" dirty="0" smtClean="0"/>
          </a:p>
          <a:p>
            <a:pPr eaLnBrk="1" hangingPunct="1">
              <a:lnSpc>
                <a:spcPct val="80000"/>
              </a:lnSpc>
              <a:buClrTx/>
              <a:buFont typeface="Arial" pitchFamily="34" charset="0"/>
              <a:buChar char="•"/>
              <a:defRPr/>
            </a:pPr>
            <a:r>
              <a:rPr lang="en-US" altLang="en-US" sz="2200" b="0" dirty="0" smtClean="0"/>
              <a:t>Create a snapshot after testing</a:t>
            </a:r>
          </a:p>
          <a:p>
            <a:pPr eaLnBrk="1" hangingPunct="1">
              <a:lnSpc>
                <a:spcPct val="80000"/>
              </a:lnSpc>
              <a:buClrTx/>
              <a:buFont typeface="Arial" pitchFamily="34" charset="0"/>
              <a:buChar char="•"/>
              <a:defRPr/>
            </a:pPr>
            <a:r>
              <a:rPr lang="en-US" altLang="en-US" sz="2200" b="0" dirty="0" smtClean="0"/>
              <a:t>Snapshots contain deployable components and configuration</a:t>
            </a:r>
          </a:p>
          <a:p>
            <a:pPr eaLnBrk="1" hangingPunct="1">
              <a:lnSpc>
                <a:spcPct val="80000"/>
              </a:lnSpc>
              <a:buClrTx/>
              <a:buFont typeface="Arial" pitchFamily="34" charset="0"/>
              <a:buChar char="•"/>
              <a:defRPr/>
            </a:pPr>
            <a:r>
              <a:rPr lang="en-US" altLang="en-US" sz="2200" b="0" dirty="0" smtClean="0"/>
              <a:t>Deployment changes are tracked by default</a:t>
            </a:r>
          </a:p>
          <a:p>
            <a:pPr marL="0" indent="0" eaLnBrk="1" hangingPunct="1">
              <a:lnSpc>
                <a:spcPct val="80000"/>
              </a:lnSpc>
              <a:buClrTx/>
              <a:defRPr/>
            </a:pPr>
            <a:endParaRPr lang="en-US" altLang="en-US" sz="2200" b="0" dirty="0" smtClean="0"/>
          </a:p>
          <a:p>
            <a:pPr eaLnBrk="1" hangingPunct="1">
              <a:lnSpc>
                <a:spcPct val="80000"/>
              </a:lnSpc>
              <a:buClrTx/>
              <a:buFontTx/>
              <a:buNone/>
              <a:defRPr/>
            </a:pPr>
            <a:r>
              <a:rPr lang="en-US" altLang="en-US" sz="2200" b="0" dirty="0" smtClean="0"/>
              <a:t>Snapshots help in these areas:</a:t>
            </a:r>
          </a:p>
          <a:p>
            <a:pPr lvl="1" eaLnBrk="1" hangingPunct="1">
              <a:lnSpc>
                <a:spcPct val="80000"/>
              </a:lnSpc>
              <a:buClrTx/>
              <a:buFont typeface="Wingdings" pitchFamily="2" charset="2"/>
              <a:buChar char="ü"/>
              <a:defRPr/>
            </a:pPr>
            <a:r>
              <a:rPr lang="en-US" altLang="en-US" sz="2200" b="0" dirty="0" smtClean="0"/>
              <a:t>Automation, audits, and visibility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mtClean="0"/>
              <a:t>Course description</a:t>
            </a:r>
          </a:p>
        </p:txBody>
      </p:sp>
      <p:sp>
        <p:nvSpPr>
          <p:cNvPr id="8195" name="Rectangle 3"/>
          <p:cNvSpPr>
            <a:spLocks noGrp="1" noChangeArrowheads="1"/>
          </p:cNvSpPr>
          <p:nvPr>
            <p:ph type="body" idx="1"/>
          </p:nvPr>
        </p:nvSpPr>
        <p:spPr>
          <a:xfrm>
            <a:off x="152400" y="762000"/>
            <a:ext cx="8839200" cy="5715000"/>
          </a:xfrm>
        </p:spPr>
        <p:txBody>
          <a:bodyPr/>
          <a:lstStyle/>
          <a:p>
            <a:pPr marL="0" indent="0" eaLnBrk="1" hangingPunct="1">
              <a:lnSpc>
                <a:spcPct val="95000"/>
              </a:lnSpc>
              <a:spcBef>
                <a:spcPct val="45000"/>
              </a:spcBef>
            </a:pPr>
            <a:r>
              <a:rPr lang="en-US" altLang="en-US" smtClean="0"/>
              <a:t>This course introduces IBM</a:t>
            </a:r>
            <a:r>
              <a:rPr lang="en-US" altLang="en-US" baseline="30000" smtClean="0"/>
              <a:t>®</a:t>
            </a:r>
            <a:r>
              <a:rPr lang="en-US" altLang="en-US" smtClean="0"/>
              <a:t> Rational</a:t>
            </a:r>
            <a:r>
              <a:rPr lang="en-US" altLang="en-US" baseline="30000" smtClean="0"/>
              <a:t>®</a:t>
            </a:r>
            <a:r>
              <a:rPr lang="en-US" altLang="en-US" smtClean="0"/>
              <a:t> Urban Code Deploy</a:t>
            </a:r>
          </a:p>
          <a:p>
            <a:pPr marL="0" indent="0" eaLnBrk="1" hangingPunct="1">
              <a:lnSpc>
                <a:spcPct val="95000"/>
              </a:lnSpc>
              <a:spcBef>
                <a:spcPct val="45000"/>
              </a:spcBef>
            </a:pPr>
            <a:r>
              <a:rPr lang="en-US" altLang="en-US" sz="2400" smtClean="0"/>
              <a:t>After completing this course you will know this information:  </a:t>
            </a:r>
          </a:p>
          <a:p>
            <a:pPr marL="0" indent="0" eaLnBrk="1" hangingPunct="1">
              <a:lnSpc>
                <a:spcPct val="90000"/>
              </a:lnSpc>
              <a:buFont typeface="Wingdings" pitchFamily="2" charset="2"/>
              <a:buChar char="§"/>
            </a:pPr>
            <a:r>
              <a:rPr lang="en-US" altLang="en-US" sz="1600" smtClean="0"/>
              <a:t>How UrbanCode Deploy solves customer problems</a:t>
            </a:r>
          </a:p>
          <a:p>
            <a:pPr marL="0" indent="0" eaLnBrk="1" hangingPunct="1">
              <a:lnSpc>
                <a:spcPct val="90000"/>
              </a:lnSpc>
              <a:buFont typeface="Wingdings" pitchFamily="2" charset="2"/>
              <a:buChar char="§"/>
            </a:pPr>
            <a:r>
              <a:rPr lang="en-US" altLang="en-US" sz="1600" smtClean="0"/>
              <a:t>The workflow for a simple project</a:t>
            </a:r>
          </a:p>
          <a:p>
            <a:pPr marL="0" indent="0" eaLnBrk="1" hangingPunct="1">
              <a:lnSpc>
                <a:spcPct val="90000"/>
              </a:lnSpc>
              <a:buFont typeface="Wingdings" pitchFamily="2" charset="2"/>
              <a:buChar char="§"/>
            </a:pPr>
            <a:r>
              <a:rPr lang="en-US" altLang="en-US" sz="1600" smtClean="0"/>
              <a:t>How key concepts and terms such as component, resource, processes are used in the product</a:t>
            </a:r>
          </a:p>
          <a:p>
            <a:pPr marL="0" indent="0" eaLnBrk="1" hangingPunct="1">
              <a:lnSpc>
                <a:spcPct val="90000"/>
              </a:lnSpc>
              <a:buFont typeface="Wingdings" pitchFamily="2" charset="2"/>
              <a:buChar char="§"/>
            </a:pPr>
            <a:r>
              <a:rPr lang="en-US" altLang="en-US" sz="1600" smtClean="0"/>
              <a:t>How resources are organized and accessed</a:t>
            </a:r>
          </a:p>
          <a:p>
            <a:pPr marL="0" indent="0" eaLnBrk="1" hangingPunct="1">
              <a:lnSpc>
                <a:spcPct val="90000"/>
              </a:lnSpc>
              <a:buFont typeface="Wingdings" pitchFamily="2" charset="2"/>
              <a:buChar char="§"/>
            </a:pPr>
            <a:r>
              <a:rPr lang="en-US" altLang="en-US" sz="1600" smtClean="0"/>
              <a:t>How to orchestrate deployments to different environments</a:t>
            </a:r>
          </a:p>
          <a:p>
            <a:pPr marL="0" indent="0" eaLnBrk="1" hangingPunct="1">
              <a:lnSpc>
                <a:spcPct val="90000"/>
              </a:lnSpc>
            </a:pPr>
            <a:r>
              <a:rPr lang="en-US" altLang="en-US" sz="2400" smtClean="0"/>
              <a:t>You will also be able to complete these tasks: </a:t>
            </a:r>
          </a:p>
          <a:p>
            <a:pPr marL="0" indent="0" eaLnBrk="1" hangingPunct="1">
              <a:lnSpc>
                <a:spcPct val="90000"/>
              </a:lnSpc>
              <a:buFont typeface="Wingdings" pitchFamily="2" charset="2"/>
              <a:buChar char="§"/>
            </a:pPr>
            <a:r>
              <a:rPr lang="en-US" altLang="en-US" sz="1600" smtClean="0"/>
              <a:t>Create a resource</a:t>
            </a:r>
          </a:p>
          <a:p>
            <a:pPr marL="0" indent="0" eaLnBrk="1" hangingPunct="1">
              <a:lnSpc>
                <a:spcPct val="90000"/>
              </a:lnSpc>
              <a:buFont typeface="Wingdings" pitchFamily="2" charset="2"/>
              <a:buChar char="§"/>
            </a:pPr>
            <a:r>
              <a:rPr lang="en-US" altLang="en-US" sz="1600" smtClean="0"/>
              <a:t>Add agents to the base resource</a:t>
            </a:r>
          </a:p>
          <a:p>
            <a:pPr marL="0" indent="0" eaLnBrk="1" hangingPunct="1">
              <a:lnSpc>
                <a:spcPct val="90000"/>
              </a:lnSpc>
              <a:buFont typeface="Wingdings" pitchFamily="2" charset="2"/>
              <a:buChar char="§"/>
            </a:pPr>
            <a:r>
              <a:rPr lang="en-US" altLang="en-US" sz="1600" smtClean="0"/>
              <a:t>Add a base resource to an application environment</a:t>
            </a:r>
          </a:p>
          <a:p>
            <a:pPr marL="0" indent="0" eaLnBrk="1" hangingPunct="1">
              <a:lnSpc>
                <a:spcPct val="90000"/>
              </a:lnSpc>
              <a:buFont typeface="Wingdings" pitchFamily="2" charset="2"/>
              <a:buChar char="§"/>
            </a:pPr>
            <a:r>
              <a:rPr lang="en-US" altLang="en-US" sz="1600" smtClean="0"/>
              <a:t>Add component resources to the agents in the resource tree</a:t>
            </a:r>
          </a:p>
          <a:p>
            <a:pPr marL="0" indent="0" eaLnBrk="1" hangingPunct="1">
              <a:lnSpc>
                <a:spcPct val="90000"/>
              </a:lnSpc>
              <a:buFont typeface="Wingdings" pitchFamily="2" charset="2"/>
              <a:buChar char="§"/>
            </a:pPr>
            <a:r>
              <a:rPr lang="en-US" altLang="en-US" sz="1600" smtClean="0"/>
              <a:t>Create components</a:t>
            </a:r>
          </a:p>
          <a:p>
            <a:pPr marL="0" indent="0" eaLnBrk="1" hangingPunct="1">
              <a:lnSpc>
                <a:spcPct val="90000"/>
              </a:lnSpc>
              <a:buFont typeface="Wingdings" pitchFamily="2" charset="2"/>
              <a:buChar char="§"/>
            </a:pPr>
            <a:r>
              <a:rPr lang="en-US" altLang="en-US" sz="1600" smtClean="0"/>
              <a:t>Import artifacts from a build to create component versions</a:t>
            </a:r>
          </a:p>
          <a:p>
            <a:pPr marL="0" indent="0" eaLnBrk="1" hangingPunct="1">
              <a:lnSpc>
                <a:spcPct val="90000"/>
              </a:lnSpc>
              <a:buFont typeface="Wingdings" pitchFamily="2" charset="2"/>
              <a:buChar char="§"/>
            </a:pPr>
            <a:r>
              <a:rPr lang="en-US" altLang="en-US" sz="1600" smtClean="0"/>
              <a:t>Identify the different kinds of component properties</a:t>
            </a:r>
          </a:p>
          <a:p>
            <a:pPr marL="0" indent="0" eaLnBrk="1" hangingPunct="1">
              <a:lnSpc>
                <a:spcPct val="90000"/>
              </a:lnSpc>
              <a:buFont typeface="Wingdings" pitchFamily="2" charset="2"/>
              <a:buChar char="§"/>
            </a:pPr>
            <a:r>
              <a:rPr lang="en-US" altLang="en-US" sz="1600" smtClean="0"/>
              <a:t>Add components</a:t>
            </a:r>
          </a:p>
          <a:p>
            <a:pPr marL="0" indent="0" eaLnBrk="1" hangingPunct="1">
              <a:lnSpc>
                <a:spcPct val="90000"/>
              </a:lnSpc>
              <a:buFont typeface="Wingdings" pitchFamily="2" charset="2"/>
              <a:buChar char="§"/>
            </a:pPr>
            <a:r>
              <a:rPr lang="en-US" altLang="en-US" sz="1600" smtClean="0"/>
              <a:t>Create component processes and add them to components</a:t>
            </a:r>
          </a:p>
          <a:p>
            <a:pPr marL="0" indent="0" eaLnBrk="1" hangingPunct="1">
              <a:lnSpc>
                <a:spcPct val="95000"/>
              </a:lnSpc>
              <a:spcBef>
                <a:spcPct val="45000"/>
              </a:spcBef>
            </a:pPr>
            <a:endParaRPr lang="en-US" altLang="en-US" sz="2400" smtClean="0"/>
          </a:p>
        </p:txBody>
      </p: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idx="4294967295"/>
          </p:nvPr>
        </p:nvSpPr>
        <p:spPr/>
        <p:txBody>
          <a:bodyPr lIns="0" tIns="0" rIns="0" bIns="0" anchor="t"/>
          <a:lstStyle/>
          <a:p>
            <a:pPr eaLnBrk="1" hangingPunct="1"/>
            <a:r>
              <a:rPr lang="en-US" altLang="en-US" smtClean="0"/>
              <a:t>Components, applications, and snapshots</a:t>
            </a:r>
          </a:p>
        </p:txBody>
      </p:sp>
      <p:grpSp>
        <p:nvGrpSpPr>
          <p:cNvPr id="43011" name="Group 16"/>
          <p:cNvGrpSpPr>
            <a:grpSpLocks/>
          </p:cNvGrpSpPr>
          <p:nvPr/>
        </p:nvGrpSpPr>
        <p:grpSpPr bwMode="auto">
          <a:xfrm>
            <a:off x="3252788" y="2146300"/>
            <a:ext cx="349250" cy="423863"/>
            <a:chOff x="3434481" y="3976296"/>
            <a:chExt cx="701080" cy="847370"/>
          </a:xfrm>
        </p:grpSpPr>
        <p:sp>
          <p:nvSpPr>
            <p:cNvPr id="43098" name="Folded Corner 8"/>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99" name="Folded Corner 18"/>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100" name="Folded Corner 19"/>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grpSp>
      <p:grpSp>
        <p:nvGrpSpPr>
          <p:cNvPr id="43012" name="Group 22"/>
          <p:cNvGrpSpPr>
            <a:grpSpLocks/>
          </p:cNvGrpSpPr>
          <p:nvPr/>
        </p:nvGrpSpPr>
        <p:grpSpPr bwMode="auto">
          <a:xfrm>
            <a:off x="3144838" y="3128963"/>
            <a:ext cx="519112" cy="379412"/>
            <a:chOff x="4893187" y="4019627"/>
            <a:chExt cx="1039186" cy="759652"/>
          </a:xfrm>
        </p:grpSpPr>
        <p:sp>
          <p:nvSpPr>
            <p:cNvPr id="43091" name="Oval 7"/>
            <p:cNvSpPr>
              <a:spLocks noChangeArrowheads="1"/>
            </p:cNvSpPr>
            <p:nvPr/>
          </p:nvSpPr>
          <p:spPr bwMode="auto">
            <a:xfrm>
              <a:off x="4893187" y="401962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92" name="Flowchart: Decision 9"/>
            <p:cNvSpPr>
              <a:spLocks noChangeArrowheads="1"/>
            </p:cNvSpPr>
            <p:nvPr/>
          </p:nvSpPr>
          <p:spPr bwMode="auto">
            <a:xfrm>
              <a:off x="5198985" y="4019627"/>
              <a:ext cx="344009" cy="271285"/>
            </a:xfrm>
            <a:prstGeom prst="flowChartDecision">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93" name="Flowchart: Data 10"/>
            <p:cNvSpPr>
              <a:spLocks noChangeArrowheads="1"/>
            </p:cNvSpPr>
            <p:nvPr/>
          </p:nvSpPr>
          <p:spPr bwMode="auto">
            <a:xfrm>
              <a:off x="5026981" y="4497546"/>
              <a:ext cx="437595" cy="281733"/>
            </a:xfrm>
            <a:prstGeom prst="flowChartInputOutput">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94" name="Oval 24"/>
            <p:cNvSpPr>
              <a:spLocks noChangeArrowheads="1"/>
            </p:cNvSpPr>
            <p:nvPr/>
          </p:nvSpPr>
          <p:spPr bwMode="auto">
            <a:xfrm>
              <a:off x="5779973" y="425480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cxnSp>
          <p:nvCxnSpPr>
            <p:cNvPr id="43095" name="Elbow Connector 17"/>
            <p:cNvCxnSpPr>
              <a:cxnSpLocks noChangeShapeType="1"/>
              <a:stCxn id="43091" idx="6"/>
              <a:endCxn id="43092" idx="1"/>
            </p:cNvCxnSpPr>
            <p:nvPr/>
          </p:nvCxnSpPr>
          <p:spPr bwMode="auto">
            <a:xfrm>
              <a:off x="5045587" y="4111067"/>
              <a:ext cx="153398" cy="44203"/>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43096" name="Elbow Connector 25"/>
            <p:cNvCxnSpPr>
              <a:cxnSpLocks noChangeShapeType="1"/>
              <a:stCxn id="43092" idx="3"/>
              <a:endCxn id="43094" idx="2"/>
            </p:cNvCxnSpPr>
            <p:nvPr/>
          </p:nvCxnSpPr>
          <p:spPr bwMode="auto">
            <a:xfrm>
              <a:off x="5542994" y="4155270"/>
              <a:ext cx="236979" cy="190977"/>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43097" name="Elbow Connector 27"/>
            <p:cNvCxnSpPr>
              <a:cxnSpLocks noChangeShapeType="1"/>
              <a:stCxn id="43092" idx="2"/>
              <a:endCxn id="43093" idx="0"/>
            </p:cNvCxnSpPr>
            <p:nvPr/>
          </p:nvCxnSpPr>
          <p:spPr bwMode="auto">
            <a:xfrm rot="5400000">
              <a:off x="5226947" y="4353503"/>
              <a:ext cx="206634" cy="81452"/>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grpSp>
      <p:sp>
        <p:nvSpPr>
          <p:cNvPr id="43013" name="Can 50"/>
          <p:cNvSpPr>
            <a:spLocks noChangeArrowheads="1"/>
          </p:cNvSpPr>
          <p:nvPr/>
        </p:nvSpPr>
        <p:spPr bwMode="auto">
          <a:xfrm>
            <a:off x="3176588" y="4079875"/>
            <a:ext cx="209550" cy="223838"/>
          </a:xfrm>
          <a:prstGeom prst="can">
            <a:avLst>
              <a:gd name="adj" fmla="val 24924"/>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14" name="Right Arrow 23"/>
          <p:cNvSpPr>
            <a:spLocks noChangeArrowheads="1"/>
          </p:cNvSpPr>
          <p:nvPr/>
        </p:nvSpPr>
        <p:spPr bwMode="auto">
          <a:xfrm>
            <a:off x="2846388" y="800100"/>
            <a:ext cx="5764212" cy="1387475"/>
          </a:xfrm>
          <a:prstGeom prst="rightArrow">
            <a:avLst>
              <a:gd name="adj1" fmla="val 50000"/>
              <a:gd name="adj2" fmla="val 45641"/>
            </a:avLst>
          </a:prstGeom>
          <a:solidFill>
            <a:schemeClr val="folHlink"/>
          </a:solidFill>
          <a:ln w="12700" algn="ctr">
            <a:solidFill>
              <a:schemeClr val="accent1"/>
            </a:solidFill>
            <a:round/>
            <a:headEnd/>
            <a:tailEnd/>
          </a:ln>
        </p:spPr>
        <p:txBody>
          <a:bodyPr wrap="none" anchor="ctr"/>
          <a:lstStyle/>
          <a:p>
            <a:r>
              <a:rPr lang="en-US" altLang="en-US" sz="1600" b="0"/>
              <a:t>Fix bugs</a:t>
            </a:r>
          </a:p>
          <a:p>
            <a:r>
              <a:rPr lang="en-US" altLang="en-US" sz="1600" b="0"/>
              <a:t>Add features</a:t>
            </a:r>
          </a:p>
          <a:p>
            <a:r>
              <a:rPr lang="en-US" altLang="en-US" sz="1600" b="0"/>
              <a:t>Remove obsolete functions</a:t>
            </a:r>
          </a:p>
        </p:txBody>
      </p:sp>
      <p:grpSp>
        <p:nvGrpSpPr>
          <p:cNvPr id="43015" name="Group 53"/>
          <p:cNvGrpSpPr>
            <a:grpSpLocks/>
          </p:cNvGrpSpPr>
          <p:nvPr/>
        </p:nvGrpSpPr>
        <p:grpSpPr bwMode="auto">
          <a:xfrm>
            <a:off x="4046538" y="3194050"/>
            <a:ext cx="519112" cy="379413"/>
            <a:chOff x="4893187" y="4019627"/>
            <a:chExt cx="1039186" cy="759652"/>
          </a:xfrm>
        </p:grpSpPr>
        <p:sp>
          <p:nvSpPr>
            <p:cNvPr id="43084" name="Oval 54"/>
            <p:cNvSpPr>
              <a:spLocks noChangeArrowheads="1"/>
            </p:cNvSpPr>
            <p:nvPr/>
          </p:nvSpPr>
          <p:spPr bwMode="auto">
            <a:xfrm>
              <a:off x="4893187" y="401962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85" name="Flowchart: Decision 56"/>
            <p:cNvSpPr>
              <a:spLocks noChangeArrowheads="1"/>
            </p:cNvSpPr>
            <p:nvPr/>
          </p:nvSpPr>
          <p:spPr bwMode="auto">
            <a:xfrm>
              <a:off x="5198985" y="4019627"/>
              <a:ext cx="344009" cy="271285"/>
            </a:xfrm>
            <a:prstGeom prst="flowChartDecision">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86" name="Flowchart: Data 57"/>
            <p:cNvSpPr>
              <a:spLocks noChangeArrowheads="1"/>
            </p:cNvSpPr>
            <p:nvPr/>
          </p:nvSpPr>
          <p:spPr bwMode="auto">
            <a:xfrm>
              <a:off x="5026981" y="4497546"/>
              <a:ext cx="437595" cy="281733"/>
            </a:xfrm>
            <a:prstGeom prst="flowChartInputOutput">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87" name="Oval 58"/>
            <p:cNvSpPr>
              <a:spLocks noChangeArrowheads="1"/>
            </p:cNvSpPr>
            <p:nvPr/>
          </p:nvSpPr>
          <p:spPr bwMode="auto">
            <a:xfrm>
              <a:off x="5779973" y="425480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cxnSp>
          <p:nvCxnSpPr>
            <p:cNvPr id="43088" name="Elbow Connector 59"/>
            <p:cNvCxnSpPr>
              <a:cxnSpLocks noChangeShapeType="1"/>
              <a:stCxn id="43084" idx="6"/>
              <a:endCxn id="43085" idx="1"/>
            </p:cNvCxnSpPr>
            <p:nvPr/>
          </p:nvCxnSpPr>
          <p:spPr bwMode="auto">
            <a:xfrm>
              <a:off x="5045587" y="4111067"/>
              <a:ext cx="153398" cy="44203"/>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43089" name="Elbow Connector 60"/>
            <p:cNvCxnSpPr>
              <a:cxnSpLocks noChangeShapeType="1"/>
              <a:stCxn id="43085" idx="3"/>
              <a:endCxn id="43087" idx="2"/>
            </p:cNvCxnSpPr>
            <p:nvPr/>
          </p:nvCxnSpPr>
          <p:spPr bwMode="auto">
            <a:xfrm>
              <a:off x="5542994" y="4155270"/>
              <a:ext cx="236979" cy="190977"/>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43090" name="Elbow Connector 61"/>
            <p:cNvCxnSpPr>
              <a:cxnSpLocks noChangeShapeType="1"/>
              <a:stCxn id="43085" idx="2"/>
              <a:endCxn id="43086" idx="0"/>
            </p:cNvCxnSpPr>
            <p:nvPr/>
          </p:nvCxnSpPr>
          <p:spPr bwMode="auto">
            <a:xfrm rot="5400000">
              <a:off x="5226947" y="4353503"/>
              <a:ext cx="206634" cy="81452"/>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grpSp>
      <p:grpSp>
        <p:nvGrpSpPr>
          <p:cNvPr id="43016" name="Group 62"/>
          <p:cNvGrpSpPr>
            <a:grpSpLocks/>
          </p:cNvGrpSpPr>
          <p:nvPr/>
        </p:nvGrpSpPr>
        <p:grpSpPr bwMode="auto">
          <a:xfrm>
            <a:off x="4953000" y="3194050"/>
            <a:ext cx="519113" cy="379413"/>
            <a:chOff x="4893187" y="4019627"/>
            <a:chExt cx="1039186" cy="759652"/>
          </a:xfrm>
        </p:grpSpPr>
        <p:sp>
          <p:nvSpPr>
            <p:cNvPr id="43077" name="Oval 63"/>
            <p:cNvSpPr>
              <a:spLocks noChangeArrowheads="1"/>
            </p:cNvSpPr>
            <p:nvPr/>
          </p:nvSpPr>
          <p:spPr bwMode="auto">
            <a:xfrm>
              <a:off x="4893187" y="401962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78" name="Flowchart: Decision 64"/>
            <p:cNvSpPr>
              <a:spLocks noChangeArrowheads="1"/>
            </p:cNvSpPr>
            <p:nvPr/>
          </p:nvSpPr>
          <p:spPr bwMode="auto">
            <a:xfrm>
              <a:off x="5198985" y="4019627"/>
              <a:ext cx="344009" cy="271285"/>
            </a:xfrm>
            <a:prstGeom prst="flowChartDecision">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79" name="Flowchart: Data 65"/>
            <p:cNvSpPr>
              <a:spLocks noChangeArrowheads="1"/>
            </p:cNvSpPr>
            <p:nvPr/>
          </p:nvSpPr>
          <p:spPr bwMode="auto">
            <a:xfrm>
              <a:off x="5026981" y="4497546"/>
              <a:ext cx="437595" cy="281733"/>
            </a:xfrm>
            <a:prstGeom prst="flowChartInputOutput">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80" name="Oval 69"/>
            <p:cNvSpPr>
              <a:spLocks noChangeArrowheads="1"/>
            </p:cNvSpPr>
            <p:nvPr/>
          </p:nvSpPr>
          <p:spPr bwMode="auto">
            <a:xfrm>
              <a:off x="5779973" y="425480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cxnSp>
          <p:nvCxnSpPr>
            <p:cNvPr id="43081" name="Elbow Connector 70"/>
            <p:cNvCxnSpPr>
              <a:cxnSpLocks noChangeShapeType="1"/>
              <a:stCxn id="43077" idx="6"/>
              <a:endCxn id="43078" idx="1"/>
            </p:cNvCxnSpPr>
            <p:nvPr/>
          </p:nvCxnSpPr>
          <p:spPr bwMode="auto">
            <a:xfrm>
              <a:off x="5045587" y="4111067"/>
              <a:ext cx="153398" cy="44203"/>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43082" name="Elbow Connector 71"/>
            <p:cNvCxnSpPr>
              <a:cxnSpLocks noChangeShapeType="1"/>
              <a:stCxn id="43078" idx="3"/>
              <a:endCxn id="43080" idx="2"/>
            </p:cNvCxnSpPr>
            <p:nvPr/>
          </p:nvCxnSpPr>
          <p:spPr bwMode="auto">
            <a:xfrm>
              <a:off x="5542994" y="4155270"/>
              <a:ext cx="236979" cy="190977"/>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43083" name="Elbow Connector 72"/>
            <p:cNvCxnSpPr>
              <a:cxnSpLocks noChangeShapeType="1"/>
              <a:stCxn id="43078" idx="2"/>
              <a:endCxn id="43079" idx="0"/>
            </p:cNvCxnSpPr>
            <p:nvPr/>
          </p:nvCxnSpPr>
          <p:spPr bwMode="auto">
            <a:xfrm rot="5400000">
              <a:off x="5226947" y="4353503"/>
              <a:ext cx="206634" cy="81452"/>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grpSp>
      <p:grpSp>
        <p:nvGrpSpPr>
          <p:cNvPr id="43017" name="Group 76"/>
          <p:cNvGrpSpPr>
            <a:grpSpLocks/>
          </p:cNvGrpSpPr>
          <p:nvPr/>
        </p:nvGrpSpPr>
        <p:grpSpPr bwMode="auto">
          <a:xfrm>
            <a:off x="5926138" y="3194050"/>
            <a:ext cx="519112" cy="381000"/>
            <a:chOff x="4893187" y="4019627"/>
            <a:chExt cx="1039186" cy="759652"/>
          </a:xfrm>
        </p:grpSpPr>
        <p:sp>
          <p:nvSpPr>
            <p:cNvPr id="43070" name="Oval 77"/>
            <p:cNvSpPr>
              <a:spLocks noChangeArrowheads="1"/>
            </p:cNvSpPr>
            <p:nvPr/>
          </p:nvSpPr>
          <p:spPr bwMode="auto">
            <a:xfrm>
              <a:off x="4893187" y="401962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71" name="Flowchart: Decision 78"/>
            <p:cNvSpPr>
              <a:spLocks noChangeArrowheads="1"/>
            </p:cNvSpPr>
            <p:nvPr/>
          </p:nvSpPr>
          <p:spPr bwMode="auto">
            <a:xfrm>
              <a:off x="5198985" y="4019627"/>
              <a:ext cx="344009" cy="271285"/>
            </a:xfrm>
            <a:prstGeom prst="flowChartDecision">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72" name="Flowchart: Data 79"/>
            <p:cNvSpPr>
              <a:spLocks noChangeArrowheads="1"/>
            </p:cNvSpPr>
            <p:nvPr/>
          </p:nvSpPr>
          <p:spPr bwMode="auto">
            <a:xfrm>
              <a:off x="5026981" y="4497546"/>
              <a:ext cx="437595" cy="281733"/>
            </a:xfrm>
            <a:prstGeom prst="flowChartInputOutput">
              <a:avLst/>
            </a:prstGeom>
            <a:solidFill>
              <a:srgbClr val="92D050"/>
            </a:solidFill>
            <a:ln w="12700" algn="ctr">
              <a:solidFill>
                <a:schemeClr val="accent1"/>
              </a:solidFill>
              <a:round/>
              <a:headEnd/>
              <a:tailEnd/>
            </a:ln>
          </p:spPr>
          <p:txBody>
            <a:bodyPr wrap="none" anchor="ctr"/>
            <a:lstStyle/>
            <a:p>
              <a:endParaRPr lang="en-US" altLang="en-US" sz="2000" b="0"/>
            </a:p>
          </p:txBody>
        </p:sp>
        <p:sp>
          <p:nvSpPr>
            <p:cNvPr id="43073" name="Oval 80"/>
            <p:cNvSpPr>
              <a:spLocks noChangeArrowheads="1"/>
            </p:cNvSpPr>
            <p:nvPr/>
          </p:nvSpPr>
          <p:spPr bwMode="auto">
            <a:xfrm>
              <a:off x="5779973" y="4254807"/>
              <a:ext cx="152400" cy="182880"/>
            </a:xfrm>
            <a:prstGeom prst="ellipse">
              <a:avLst/>
            </a:prstGeom>
            <a:solidFill>
              <a:srgbClr val="92D050"/>
            </a:solidFill>
            <a:ln w="12700" algn="ctr">
              <a:solidFill>
                <a:schemeClr val="accent1"/>
              </a:solidFill>
              <a:round/>
              <a:headEnd/>
              <a:tailEnd/>
            </a:ln>
          </p:spPr>
          <p:txBody>
            <a:bodyPr wrap="none" anchor="ctr"/>
            <a:lstStyle/>
            <a:p>
              <a:endParaRPr lang="en-US" altLang="en-US" sz="2000" b="0"/>
            </a:p>
          </p:txBody>
        </p:sp>
        <p:cxnSp>
          <p:nvCxnSpPr>
            <p:cNvPr id="43074" name="Elbow Connector 81"/>
            <p:cNvCxnSpPr>
              <a:cxnSpLocks noChangeShapeType="1"/>
              <a:stCxn id="43070" idx="6"/>
              <a:endCxn id="43071" idx="1"/>
            </p:cNvCxnSpPr>
            <p:nvPr/>
          </p:nvCxnSpPr>
          <p:spPr bwMode="auto">
            <a:xfrm>
              <a:off x="5045587" y="4111067"/>
              <a:ext cx="153398" cy="44203"/>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43075" name="Elbow Connector 82"/>
            <p:cNvCxnSpPr>
              <a:cxnSpLocks noChangeShapeType="1"/>
              <a:stCxn id="43071" idx="3"/>
              <a:endCxn id="43073" idx="2"/>
            </p:cNvCxnSpPr>
            <p:nvPr/>
          </p:nvCxnSpPr>
          <p:spPr bwMode="auto">
            <a:xfrm>
              <a:off x="5542994" y="4155270"/>
              <a:ext cx="236979" cy="190977"/>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43076" name="Elbow Connector 83"/>
            <p:cNvCxnSpPr>
              <a:cxnSpLocks noChangeShapeType="1"/>
              <a:stCxn id="43071" idx="2"/>
              <a:endCxn id="43072" idx="0"/>
            </p:cNvCxnSpPr>
            <p:nvPr/>
          </p:nvCxnSpPr>
          <p:spPr bwMode="auto">
            <a:xfrm rot="5400000">
              <a:off x="5226947" y="4353503"/>
              <a:ext cx="206634" cy="81452"/>
            </a:xfrm>
            <a:prstGeom prst="bentConnector3">
              <a:avLst>
                <a:gd name="adj1" fmla="val 50000"/>
              </a:avLst>
            </a:prstGeom>
            <a:noFill/>
            <a:ln w="12700" algn="ctr">
              <a:solidFill>
                <a:schemeClr val="accent1"/>
              </a:solidFill>
              <a:round/>
              <a:headEnd/>
              <a:tailEnd type="arrow" w="med" len="med"/>
            </a:ln>
            <a:extLst>
              <a:ext uri="{909E8E84-426E-40DD-AFC4-6F175D3DCCD1}">
                <a14:hiddenFill xmlns:a14="http://schemas.microsoft.com/office/drawing/2010/main">
                  <a:noFill/>
                </a14:hiddenFill>
              </a:ext>
            </a:extLst>
          </p:spPr>
        </p:cxnSp>
      </p:grpSp>
      <p:grpSp>
        <p:nvGrpSpPr>
          <p:cNvPr id="43018" name="Group 84"/>
          <p:cNvGrpSpPr>
            <a:grpSpLocks/>
          </p:cNvGrpSpPr>
          <p:nvPr/>
        </p:nvGrpSpPr>
        <p:grpSpPr bwMode="auto">
          <a:xfrm>
            <a:off x="4017963" y="2162175"/>
            <a:ext cx="350837" cy="423863"/>
            <a:chOff x="3434481" y="3976296"/>
            <a:chExt cx="701080" cy="847370"/>
          </a:xfrm>
        </p:grpSpPr>
        <p:sp>
          <p:nvSpPr>
            <p:cNvPr id="43067" name="Folded Corner 85"/>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68" name="Folded Corner 86"/>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69" name="Folded Corner 87"/>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grpSp>
      <p:grpSp>
        <p:nvGrpSpPr>
          <p:cNvPr id="43019" name="Group 88"/>
          <p:cNvGrpSpPr>
            <a:grpSpLocks/>
          </p:cNvGrpSpPr>
          <p:nvPr/>
        </p:nvGrpSpPr>
        <p:grpSpPr bwMode="auto">
          <a:xfrm>
            <a:off x="4975225" y="2165350"/>
            <a:ext cx="350838" cy="423863"/>
            <a:chOff x="3434481" y="3976296"/>
            <a:chExt cx="701080" cy="847370"/>
          </a:xfrm>
        </p:grpSpPr>
        <p:sp>
          <p:nvSpPr>
            <p:cNvPr id="43064" name="Folded Corner 89"/>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65" name="Folded Corner 90"/>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66" name="Folded Corner 91"/>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grpSp>
      <p:grpSp>
        <p:nvGrpSpPr>
          <p:cNvPr id="43020" name="Group 92"/>
          <p:cNvGrpSpPr>
            <a:grpSpLocks/>
          </p:cNvGrpSpPr>
          <p:nvPr/>
        </p:nvGrpSpPr>
        <p:grpSpPr bwMode="auto">
          <a:xfrm>
            <a:off x="5654675" y="2187575"/>
            <a:ext cx="350838" cy="422275"/>
            <a:chOff x="3434481" y="3976296"/>
            <a:chExt cx="701080" cy="847370"/>
          </a:xfrm>
        </p:grpSpPr>
        <p:sp>
          <p:nvSpPr>
            <p:cNvPr id="43061" name="Folded Corner 93"/>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62" name="Folded Corner 94"/>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63" name="Folded Corner 95"/>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grpSp>
      <p:grpSp>
        <p:nvGrpSpPr>
          <p:cNvPr id="43021" name="Group 96"/>
          <p:cNvGrpSpPr>
            <a:grpSpLocks/>
          </p:cNvGrpSpPr>
          <p:nvPr/>
        </p:nvGrpSpPr>
        <p:grpSpPr bwMode="auto">
          <a:xfrm>
            <a:off x="6584950" y="2216150"/>
            <a:ext cx="350838" cy="423863"/>
            <a:chOff x="3434481" y="3976296"/>
            <a:chExt cx="701080" cy="847370"/>
          </a:xfrm>
        </p:grpSpPr>
        <p:sp>
          <p:nvSpPr>
            <p:cNvPr id="43058" name="Folded Corner 97"/>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59" name="Folded Corner 98"/>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60" name="Folded Corner 99"/>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grpSp>
      <p:grpSp>
        <p:nvGrpSpPr>
          <p:cNvPr id="43022" name="Group 100"/>
          <p:cNvGrpSpPr>
            <a:grpSpLocks/>
          </p:cNvGrpSpPr>
          <p:nvPr/>
        </p:nvGrpSpPr>
        <p:grpSpPr bwMode="auto">
          <a:xfrm>
            <a:off x="7497763" y="2205038"/>
            <a:ext cx="350837" cy="423862"/>
            <a:chOff x="3434481" y="3976296"/>
            <a:chExt cx="701080" cy="847370"/>
          </a:xfrm>
        </p:grpSpPr>
        <p:sp>
          <p:nvSpPr>
            <p:cNvPr id="43055" name="Folded Corner 101"/>
            <p:cNvSpPr>
              <a:spLocks noChangeArrowheads="1"/>
            </p:cNvSpPr>
            <p:nvPr/>
          </p:nvSpPr>
          <p:spPr bwMode="auto">
            <a:xfrm rot="10800000">
              <a:off x="3434481" y="39762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56" name="Folded Corner 102"/>
            <p:cNvSpPr>
              <a:spLocks noChangeArrowheads="1"/>
            </p:cNvSpPr>
            <p:nvPr/>
          </p:nvSpPr>
          <p:spPr bwMode="auto">
            <a:xfrm rot="10800000">
              <a:off x="3586881" y="41286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57" name="Folded Corner 103"/>
            <p:cNvSpPr>
              <a:spLocks noChangeArrowheads="1"/>
            </p:cNvSpPr>
            <p:nvPr/>
          </p:nvSpPr>
          <p:spPr bwMode="auto">
            <a:xfrm rot="10800000">
              <a:off x="3739281" y="4281096"/>
              <a:ext cx="396280" cy="542570"/>
            </a:xfrm>
            <a:prstGeom prst="foldedCorner">
              <a:avLst>
                <a:gd name="adj" fmla="val 50000"/>
              </a:avLst>
            </a:prstGeom>
            <a:solidFill>
              <a:srgbClr val="66FF33"/>
            </a:solidFill>
            <a:ln w="12700" algn="ctr">
              <a:solidFill>
                <a:schemeClr val="accent1"/>
              </a:solidFill>
              <a:round/>
              <a:headEnd/>
              <a:tailEnd/>
            </a:ln>
          </p:spPr>
          <p:txBody>
            <a:bodyPr wrap="none" anchor="ctr"/>
            <a:lstStyle/>
            <a:p>
              <a:endParaRPr lang="en-US" altLang="en-US" sz="2000" b="0"/>
            </a:p>
          </p:txBody>
        </p:sp>
      </p:grpSp>
      <p:sp>
        <p:nvSpPr>
          <p:cNvPr id="43023" name="Can 104"/>
          <p:cNvSpPr>
            <a:spLocks noChangeArrowheads="1"/>
          </p:cNvSpPr>
          <p:nvPr/>
        </p:nvSpPr>
        <p:spPr bwMode="auto">
          <a:xfrm>
            <a:off x="3981450" y="4106863"/>
            <a:ext cx="209550" cy="223837"/>
          </a:xfrm>
          <a:prstGeom prst="can">
            <a:avLst>
              <a:gd name="adj" fmla="val 24924"/>
            </a:avLst>
          </a:prstGeom>
          <a:solidFill>
            <a:srgbClr val="66FF33"/>
          </a:solidFill>
          <a:ln w="12700" algn="ctr">
            <a:solidFill>
              <a:schemeClr val="accent1"/>
            </a:solidFill>
            <a:round/>
            <a:headEnd/>
            <a:tailEnd/>
          </a:ln>
        </p:spPr>
        <p:txBody>
          <a:bodyPr wrap="none" anchor="ctr"/>
          <a:lstStyle/>
          <a:p>
            <a:endParaRPr lang="en-US" altLang="en-US" sz="2000" b="0"/>
          </a:p>
        </p:txBody>
      </p:sp>
      <p:sp>
        <p:nvSpPr>
          <p:cNvPr id="43024" name="TextBox 26"/>
          <p:cNvSpPr txBox="1">
            <a:spLocks noChangeArrowheads="1"/>
          </p:cNvSpPr>
          <p:nvPr/>
        </p:nvSpPr>
        <p:spPr bwMode="auto">
          <a:xfrm>
            <a:off x="3252788" y="2616200"/>
            <a:ext cx="37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v1</a:t>
            </a:r>
          </a:p>
        </p:txBody>
      </p:sp>
      <p:sp>
        <p:nvSpPr>
          <p:cNvPr id="43025" name="TextBox 105"/>
          <p:cNvSpPr txBox="1">
            <a:spLocks noChangeArrowheads="1"/>
          </p:cNvSpPr>
          <p:nvPr/>
        </p:nvSpPr>
        <p:spPr bwMode="auto">
          <a:xfrm>
            <a:off x="5926138" y="3570288"/>
            <a:ext cx="37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v4</a:t>
            </a:r>
          </a:p>
        </p:txBody>
      </p:sp>
      <p:sp>
        <p:nvSpPr>
          <p:cNvPr id="43026" name="TextBox 106"/>
          <p:cNvSpPr txBox="1">
            <a:spLocks noChangeArrowheads="1"/>
          </p:cNvSpPr>
          <p:nvPr/>
        </p:nvSpPr>
        <p:spPr bwMode="auto">
          <a:xfrm>
            <a:off x="3111500" y="4356100"/>
            <a:ext cx="37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v1</a:t>
            </a:r>
          </a:p>
        </p:txBody>
      </p:sp>
      <p:sp>
        <p:nvSpPr>
          <p:cNvPr id="43027" name="TextBox 107"/>
          <p:cNvSpPr txBox="1">
            <a:spLocks noChangeArrowheads="1"/>
          </p:cNvSpPr>
          <p:nvPr/>
        </p:nvSpPr>
        <p:spPr bwMode="auto">
          <a:xfrm>
            <a:off x="3111500" y="3575050"/>
            <a:ext cx="37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v1</a:t>
            </a:r>
          </a:p>
        </p:txBody>
      </p:sp>
      <p:sp>
        <p:nvSpPr>
          <p:cNvPr id="43028" name="TextBox 108"/>
          <p:cNvSpPr txBox="1">
            <a:spLocks noChangeArrowheads="1"/>
          </p:cNvSpPr>
          <p:nvPr/>
        </p:nvSpPr>
        <p:spPr bwMode="auto">
          <a:xfrm>
            <a:off x="4049713" y="2628900"/>
            <a:ext cx="374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v2</a:t>
            </a:r>
          </a:p>
        </p:txBody>
      </p:sp>
      <p:sp>
        <p:nvSpPr>
          <p:cNvPr id="43029" name="TextBox 109"/>
          <p:cNvSpPr txBox="1">
            <a:spLocks noChangeArrowheads="1"/>
          </p:cNvSpPr>
          <p:nvPr/>
        </p:nvSpPr>
        <p:spPr bwMode="auto">
          <a:xfrm>
            <a:off x="3984625" y="3575050"/>
            <a:ext cx="37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v2</a:t>
            </a:r>
          </a:p>
        </p:txBody>
      </p:sp>
      <p:sp>
        <p:nvSpPr>
          <p:cNvPr id="43030" name="TextBox 110"/>
          <p:cNvSpPr txBox="1">
            <a:spLocks noChangeArrowheads="1"/>
          </p:cNvSpPr>
          <p:nvPr/>
        </p:nvSpPr>
        <p:spPr bwMode="auto">
          <a:xfrm>
            <a:off x="3832225" y="4341813"/>
            <a:ext cx="37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v2</a:t>
            </a:r>
          </a:p>
        </p:txBody>
      </p:sp>
      <p:sp>
        <p:nvSpPr>
          <p:cNvPr id="43031" name="TextBox 111"/>
          <p:cNvSpPr txBox="1">
            <a:spLocks noChangeArrowheads="1"/>
          </p:cNvSpPr>
          <p:nvPr/>
        </p:nvSpPr>
        <p:spPr bwMode="auto">
          <a:xfrm>
            <a:off x="4953000" y="2686050"/>
            <a:ext cx="37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v3</a:t>
            </a:r>
          </a:p>
        </p:txBody>
      </p:sp>
      <p:sp>
        <p:nvSpPr>
          <p:cNvPr id="43032" name="TextBox 112"/>
          <p:cNvSpPr txBox="1">
            <a:spLocks noChangeArrowheads="1"/>
          </p:cNvSpPr>
          <p:nvPr/>
        </p:nvSpPr>
        <p:spPr bwMode="auto">
          <a:xfrm>
            <a:off x="4953000" y="3587750"/>
            <a:ext cx="37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v3</a:t>
            </a:r>
          </a:p>
        </p:txBody>
      </p:sp>
      <p:sp>
        <p:nvSpPr>
          <p:cNvPr id="43033" name="TextBox 113"/>
          <p:cNvSpPr txBox="1">
            <a:spLocks noChangeArrowheads="1"/>
          </p:cNvSpPr>
          <p:nvPr/>
        </p:nvSpPr>
        <p:spPr bwMode="auto">
          <a:xfrm>
            <a:off x="5692775" y="2663825"/>
            <a:ext cx="3746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v4</a:t>
            </a:r>
          </a:p>
        </p:txBody>
      </p:sp>
      <p:sp>
        <p:nvSpPr>
          <p:cNvPr id="43034" name="TextBox 114"/>
          <p:cNvSpPr txBox="1">
            <a:spLocks noChangeArrowheads="1"/>
          </p:cNvSpPr>
          <p:nvPr/>
        </p:nvSpPr>
        <p:spPr bwMode="auto">
          <a:xfrm>
            <a:off x="6630988" y="2686050"/>
            <a:ext cx="37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v5</a:t>
            </a:r>
          </a:p>
        </p:txBody>
      </p:sp>
      <p:sp>
        <p:nvSpPr>
          <p:cNvPr id="43035" name="TextBox 115"/>
          <p:cNvSpPr txBox="1">
            <a:spLocks noChangeArrowheads="1"/>
          </p:cNvSpPr>
          <p:nvPr/>
        </p:nvSpPr>
        <p:spPr bwMode="auto">
          <a:xfrm>
            <a:off x="7462838" y="2628900"/>
            <a:ext cx="374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v6</a:t>
            </a:r>
          </a:p>
        </p:txBody>
      </p:sp>
      <p:sp>
        <p:nvSpPr>
          <p:cNvPr id="7" name="Rectangle 6"/>
          <p:cNvSpPr/>
          <p:nvPr/>
        </p:nvSpPr>
        <p:spPr>
          <a:xfrm>
            <a:off x="1227474" y="2258450"/>
            <a:ext cx="1426993" cy="338554"/>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defRPr/>
            </a:pPr>
            <a:r>
              <a:rPr lang="en-US" sz="1600" dirty="0" err="1">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Arial" charset="0"/>
                <a:cs typeface="Arial" charset="0"/>
              </a:rPr>
              <a:t>PetShop.war</a:t>
            </a:r>
            <a:endParaRPr lang="en-US" sz="160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Arial" charset="0"/>
              <a:cs typeface="Arial" charset="0"/>
            </a:endParaRPr>
          </a:p>
        </p:txBody>
      </p:sp>
      <p:sp>
        <p:nvSpPr>
          <p:cNvPr id="117" name="Rectangle 116"/>
          <p:cNvSpPr/>
          <p:nvPr/>
        </p:nvSpPr>
        <p:spPr>
          <a:xfrm>
            <a:off x="1278769" y="3220325"/>
            <a:ext cx="1324402" cy="338554"/>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defRPr/>
            </a:pPr>
            <a:r>
              <a:rPr lang="en-US" sz="160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Arial" charset="0"/>
                <a:cs typeface="Arial" charset="0"/>
              </a:rPr>
              <a:t>PetShop.jar</a:t>
            </a:r>
          </a:p>
        </p:txBody>
      </p:sp>
      <p:sp>
        <p:nvSpPr>
          <p:cNvPr id="118" name="Rectangle 117"/>
          <p:cNvSpPr/>
          <p:nvPr/>
        </p:nvSpPr>
        <p:spPr>
          <a:xfrm>
            <a:off x="1280372" y="4093453"/>
            <a:ext cx="1322799" cy="338554"/>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defRPr/>
            </a:pPr>
            <a:r>
              <a:rPr lang="en-US" sz="1600" dirty="0" err="1">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Arial" charset="0"/>
                <a:cs typeface="Arial" charset="0"/>
              </a:rPr>
              <a:t>PetShop.db</a:t>
            </a:r>
            <a:endParaRPr lang="en-US" sz="160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Arial" charset="0"/>
              <a:cs typeface="Arial" charset="0"/>
            </a:endParaRPr>
          </a:p>
        </p:txBody>
      </p:sp>
      <p:cxnSp>
        <p:nvCxnSpPr>
          <p:cNvPr id="43039" name="Straight Connector 12"/>
          <p:cNvCxnSpPr>
            <a:cxnSpLocks noChangeShapeType="1"/>
          </p:cNvCxnSpPr>
          <p:nvPr/>
        </p:nvCxnSpPr>
        <p:spPr bwMode="auto">
          <a:xfrm>
            <a:off x="1066800" y="3878263"/>
            <a:ext cx="7315200" cy="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cxnSp>
      <p:cxnSp>
        <p:nvCxnSpPr>
          <p:cNvPr id="43040" name="Straight Connector 118"/>
          <p:cNvCxnSpPr>
            <a:cxnSpLocks noChangeShapeType="1"/>
          </p:cNvCxnSpPr>
          <p:nvPr/>
        </p:nvCxnSpPr>
        <p:spPr bwMode="auto">
          <a:xfrm>
            <a:off x="1143000" y="2971800"/>
            <a:ext cx="7239000" cy="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cxnSp>
      <p:sp>
        <p:nvSpPr>
          <p:cNvPr id="43041" name="TextBox 14"/>
          <p:cNvSpPr txBox="1">
            <a:spLocks noChangeArrowheads="1"/>
          </p:cNvSpPr>
          <p:nvPr/>
        </p:nvSpPr>
        <p:spPr bwMode="auto">
          <a:xfrm rot="-1745026">
            <a:off x="455613" y="1247775"/>
            <a:ext cx="2490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2400">
                <a:solidFill>
                  <a:srgbClr val="FF0000"/>
                </a:solidFill>
              </a:rPr>
              <a:t>Components</a:t>
            </a:r>
          </a:p>
        </p:txBody>
      </p:sp>
      <p:sp>
        <p:nvSpPr>
          <p:cNvPr id="43042" name="Oval 119"/>
          <p:cNvSpPr>
            <a:spLocks noChangeArrowheads="1"/>
          </p:cNvSpPr>
          <p:nvPr/>
        </p:nvSpPr>
        <p:spPr bwMode="auto">
          <a:xfrm>
            <a:off x="1195388" y="2151063"/>
            <a:ext cx="1547812" cy="534987"/>
          </a:xfrm>
          <a:prstGeom prst="ellipse">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43043" name="Oval 120"/>
          <p:cNvSpPr>
            <a:spLocks noChangeArrowheads="1"/>
          </p:cNvSpPr>
          <p:nvPr/>
        </p:nvSpPr>
        <p:spPr bwMode="auto">
          <a:xfrm>
            <a:off x="1227138" y="3114675"/>
            <a:ext cx="1547812" cy="534988"/>
          </a:xfrm>
          <a:prstGeom prst="ellipse">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43044" name="Oval 121"/>
          <p:cNvSpPr>
            <a:spLocks noChangeArrowheads="1"/>
          </p:cNvSpPr>
          <p:nvPr/>
        </p:nvSpPr>
        <p:spPr bwMode="auto">
          <a:xfrm>
            <a:off x="1143000" y="4037013"/>
            <a:ext cx="1547813" cy="534987"/>
          </a:xfrm>
          <a:prstGeom prst="ellipse">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cxnSp>
        <p:nvCxnSpPr>
          <p:cNvPr id="43045" name="Curved Connector 21"/>
          <p:cNvCxnSpPr>
            <a:cxnSpLocks noChangeShapeType="1"/>
            <a:stCxn id="43041" idx="1"/>
            <a:endCxn id="43042" idx="2"/>
          </p:cNvCxnSpPr>
          <p:nvPr/>
        </p:nvCxnSpPr>
        <p:spPr bwMode="auto">
          <a:xfrm rot="10800000" flipH="1" flipV="1">
            <a:off x="611188" y="2081213"/>
            <a:ext cx="584200" cy="338137"/>
          </a:xfrm>
          <a:prstGeom prst="curvedConnector3">
            <a:avLst>
              <a:gd name="adj1" fmla="val -57880"/>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3046" name="Curved Connector 122"/>
          <p:cNvCxnSpPr>
            <a:cxnSpLocks noChangeShapeType="1"/>
            <a:stCxn id="43041" idx="1"/>
            <a:endCxn id="43043" idx="2"/>
          </p:cNvCxnSpPr>
          <p:nvPr/>
        </p:nvCxnSpPr>
        <p:spPr bwMode="auto">
          <a:xfrm rot="10800000" flipH="1" flipV="1">
            <a:off x="611188" y="2081213"/>
            <a:ext cx="615950" cy="1301750"/>
          </a:xfrm>
          <a:prstGeom prst="curvedConnector3">
            <a:avLst>
              <a:gd name="adj1" fmla="val -54898"/>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3047" name="Curved Connector 125"/>
          <p:cNvCxnSpPr>
            <a:cxnSpLocks noChangeShapeType="1"/>
            <a:stCxn id="43041" idx="1"/>
            <a:endCxn id="43044" idx="2"/>
          </p:cNvCxnSpPr>
          <p:nvPr/>
        </p:nvCxnSpPr>
        <p:spPr bwMode="auto">
          <a:xfrm rot="10800000" flipH="1" flipV="1">
            <a:off x="611188" y="2081213"/>
            <a:ext cx="531812" cy="2224087"/>
          </a:xfrm>
          <a:prstGeom prst="curvedConnector3">
            <a:avLst>
              <a:gd name="adj1" fmla="val -63583"/>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3048" name="TextBox 126"/>
          <p:cNvSpPr txBox="1">
            <a:spLocks noChangeArrowheads="1"/>
          </p:cNvSpPr>
          <p:nvPr/>
        </p:nvSpPr>
        <p:spPr bwMode="auto">
          <a:xfrm rot="-1745026">
            <a:off x="261938" y="5197475"/>
            <a:ext cx="233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a:solidFill>
                  <a:srgbClr val="7030A0"/>
                </a:solidFill>
              </a:rPr>
              <a:t>Application</a:t>
            </a:r>
          </a:p>
        </p:txBody>
      </p:sp>
      <p:cxnSp>
        <p:nvCxnSpPr>
          <p:cNvPr id="43049" name="Curved Connector 127"/>
          <p:cNvCxnSpPr>
            <a:cxnSpLocks noChangeShapeType="1"/>
            <a:stCxn id="43048" idx="0"/>
          </p:cNvCxnSpPr>
          <p:nvPr/>
        </p:nvCxnSpPr>
        <p:spPr bwMode="auto">
          <a:xfrm rot="-5400000">
            <a:off x="1333500" y="4641851"/>
            <a:ext cx="554037" cy="620712"/>
          </a:xfrm>
          <a:prstGeom prst="curvedConnector3">
            <a:avLst>
              <a:gd name="adj1" fmla="val 103440"/>
            </a:avLst>
          </a:prstGeom>
          <a:noFill/>
          <a:ln w="12700" algn="ctr">
            <a:solidFill>
              <a:srgbClr val="7030A0"/>
            </a:solidFill>
            <a:round/>
            <a:headEnd/>
            <a:tailEnd type="arrow" w="med" len="med"/>
          </a:ln>
          <a:extLst>
            <a:ext uri="{909E8E84-426E-40DD-AFC4-6F175D3DCCD1}">
              <a14:hiddenFill xmlns:a14="http://schemas.microsoft.com/office/drawing/2010/main">
                <a:noFill/>
              </a14:hiddenFill>
            </a:ext>
          </a:extLst>
        </p:spPr>
      </p:cxnSp>
      <p:sp>
        <p:nvSpPr>
          <p:cNvPr id="43050" name="Oval 68"/>
          <p:cNvSpPr>
            <a:spLocks/>
          </p:cNvSpPr>
          <p:nvPr/>
        </p:nvSpPr>
        <p:spPr bwMode="auto">
          <a:xfrm>
            <a:off x="3032125" y="2030413"/>
            <a:ext cx="1601788" cy="2678112"/>
          </a:xfrm>
          <a:custGeom>
            <a:avLst/>
            <a:gdLst>
              <a:gd name="T0" fmla="*/ 901115 w 1602519"/>
              <a:gd name="T1" fmla="*/ 1379674 h 2678328"/>
              <a:gd name="T2" fmla="*/ 870553 w 1602519"/>
              <a:gd name="T3" fmla="*/ 178713 h 2678328"/>
              <a:gd name="T4" fmla="*/ 1433564 w 1602519"/>
              <a:gd name="T5" fmla="*/ 168492 h 2678328"/>
              <a:gd name="T6" fmla="*/ 1585174 w 1602519"/>
              <a:gd name="T7" fmla="*/ 1483657 h 2678328"/>
              <a:gd name="T8" fmla="*/ 688383 w 1602519"/>
              <a:gd name="T9" fmla="*/ 2017313 h 2678328"/>
              <a:gd name="T10" fmla="*/ 424704 w 1602519"/>
              <a:gd name="T11" fmla="*/ 2618187 h 2678328"/>
              <a:gd name="T12" fmla="*/ 68057 w 1602519"/>
              <a:gd name="T13" fmla="*/ 2580635 h 2678328"/>
              <a:gd name="T14" fmla="*/ 528 w 1602519"/>
              <a:gd name="T15" fmla="*/ 2155978 h 2678328"/>
              <a:gd name="T16" fmla="*/ 901115 w 1602519"/>
              <a:gd name="T17" fmla="*/ 1379674 h 26783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2519" h="2678328">
                <a:moveTo>
                  <a:pt x="909790" y="1382005"/>
                </a:moveTo>
                <a:cubicBezTo>
                  <a:pt x="1056191" y="1051901"/>
                  <a:pt x="789338" y="381210"/>
                  <a:pt x="878934" y="179007"/>
                </a:cubicBezTo>
                <a:cubicBezTo>
                  <a:pt x="968530" y="-23196"/>
                  <a:pt x="1371486" y="-89587"/>
                  <a:pt x="1447366" y="168786"/>
                </a:cubicBezTo>
                <a:cubicBezTo>
                  <a:pt x="1523246" y="427159"/>
                  <a:pt x="1617796" y="1138936"/>
                  <a:pt x="1600434" y="1486177"/>
                </a:cubicBezTo>
                <a:cubicBezTo>
                  <a:pt x="1583072" y="1833418"/>
                  <a:pt x="845914" y="1875699"/>
                  <a:pt x="695010" y="2020736"/>
                </a:cubicBezTo>
                <a:cubicBezTo>
                  <a:pt x="544106" y="2165773"/>
                  <a:pt x="525460" y="2515071"/>
                  <a:pt x="428793" y="2622619"/>
                </a:cubicBezTo>
                <a:cubicBezTo>
                  <a:pt x="332126" y="2730167"/>
                  <a:pt x="140085" y="2662167"/>
                  <a:pt x="68708" y="2585003"/>
                </a:cubicBezTo>
                <a:cubicBezTo>
                  <a:pt x="-2669" y="2507839"/>
                  <a:pt x="24322" y="2390997"/>
                  <a:pt x="528" y="2159632"/>
                </a:cubicBezTo>
                <a:cubicBezTo>
                  <a:pt x="-23266" y="1928267"/>
                  <a:pt x="763389" y="1712109"/>
                  <a:pt x="909790" y="1382005"/>
                </a:cubicBezTo>
                <a:close/>
              </a:path>
            </a:pathLst>
          </a:custGeom>
          <a:noFill/>
          <a:ln w="508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051" name="Oval 68"/>
          <p:cNvSpPr>
            <a:spLocks/>
          </p:cNvSpPr>
          <p:nvPr/>
        </p:nvSpPr>
        <p:spPr bwMode="auto">
          <a:xfrm>
            <a:off x="3770313" y="2103438"/>
            <a:ext cx="3346450" cy="2593975"/>
          </a:xfrm>
          <a:custGeom>
            <a:avLst/>
            <a:gdLst>
              <a:gd name="T0" fmla="*/ 2563852 w 3346001"/>
              <a:gd name="T1" fmla="*/ 743113 h 2593520"/>
              <a:gd name="T2" fmla="*/ 2811486 w 3346001"/>
              <a:gd name="T3" fmla="*/ 46840 h 2593520"/>
              <a:gd name="T4" fmla="*/ 3335091 w 3346001"/>
              <a:gd name="T5" fmla="*/ 234082 h 2593520"/>
              <a:gd name="T6" fmla="*/ 3233232 w 3346001"/>
              <a:gd name="T7" fmla="*/ 975469 h 2593520"/>
              <a:gd name="T8" fmla="*/ 2743115 w 3346001"/>
              <a:gd name="T9" fmla="*/ 1604937 h 2593520"/>
              <a:gd name="T10" fmla="*/ 2197570 w 3346001"/>
              <a:gd name="T11" fmla="*/ 1918604 h 2593520"/>
              <a:gd name="T12" fmla="*/ 1256390 w 3346001"/>
              <a:gd name="T13" fmla="*/ 2233017 h 2593520"/>
              <a:gd name="T14" fmla="*/ 234647 w 3346001"/>
              <a:gd name="T15" fmla="*/ 2601129 h 2593520"/>
              <a:gd name="T16" fmla="*/ 49238 w 3346001"/>
              <a:gd name="T17" fmla="*/ 2070373 h 2593520"/>
              <a:gd name="T18" fmla="*/ 676030 w 3346001"/>
              <a:gd name="T19" fmla="*/ 1826407 h 2593520"/>
              <a:gd name="T20" fmla="*/ 1523360 w 3346001"/>
              <a:gd name="T21" fmla="*/ 1733468 h 2593520"/>
              <a:gd name="T22" fmla="*/ 2209178 w 3346001"/>
              <a:gd name="T23" fmla="*/ 1000828 h 2593520"/>
              <a:gd name="T24" fmla="*/ 2563852 w 3346001"/>
              <a:gd name="T25" fmla="*/ 743113 h 25935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46001" h="2593520">
                <a:moveTo>
                  <a:pt x="2556638" y="740383"/>
                </a:moveTo>
                <a:cubicBezTo>
                  <a:pt x="2656740" y="581970"/>
                  <a:pt x="2675397" y="131199"/>
                  <a:pt x="2803575" y="46672"/>
                </a:cubicBezTo>
                <a:cubicBezTo>
                  <a:pt x="2931753" y="-37855"/>
                  <a:pt x="3249828" y="-25152"/>
                  <a:pt x="3325708" y="233221"/>
                </a:cubicBezTo>
                <a:cubicBezTo>
                  <a:pt x="3401588" y="491594"/>
                  <a:pt x="3241495" y="624637"/>
                  <a:pt x="3224133" y="971878"/>
                </a:cubicBezTo>
                <a:cubicBezTo>
                  <a:pt x="3206771" y="1319119"/>
                  <a:pt x="2886300" y="1453998"/>
                  <a:pt x="2735396" y="1599035"/>
                </a:cubicBezTo>
                <a:cubicBezTo>
                  <a:pt x="2584492" y="1744072"/>
                  <a:pt x="2556153" y="1755169"/>
                  <a:pt x="2191387" y="1911550"/>
                </a:cubicBezTo>
                <a:cubicBezTo>
                  <a:pt x="1826621" y="2067931"/>
                  <a:pt x="1669758" y="2090250"/>
                  <a:pt x="1252858" y="2224806"/>
                </a:cubicBezTo>
                <a:cubicBezTo>
                  <a:pt x="835958" y="2359362"/>
                  <a:pt x="434624" y="2618572"/>
                  <a:pt x="233996" y="2591564"/>
                </a:cubicBezTo>
                <a:cubicBezTo>
                  <a:pt x="33368" y="2564556"/>
                  <a:pt x="-66704" y="2177901"/>
                  <a:pt x="49091" y="2062760"/>
                </a:cubicBezTo>
                <a:cubicBezTo>
                  <a:pt x="199610" y="1866596"/>
                  <a:pt x="384593" y="1993435"/>
                  <a:pt x="674123" y="1819692"/>
                </a:cubicBezTo>
                <a:cubicBezTo>
                  <a:pt x="890184" y="1713591"/>
                  <a:pt x="1298994" y="1848751"/>
                  <a:pt x="1519076" y="1727094"/>
                </a:cubicBezTo>
                <a:cubicBezTo>
                  <a:pt x="1739158" y="1605437"/>
                  <a:pt x="1896926" y="1086367"/>
                  <a:pt x="2202962" y="997151"/>
                </a:cubicBezTo>
                <a:cubicBezTo>
                  <a:pt x="2375938" y="835234"/>
                  <a:pt x="2456536" y="898796"/>
                  <a:pt x="2556638" y="740383"/>
                </a:cubicBezTo>
                <a:close/>
              </a:path>
            </a:pathLst>
          </a:custGeom>
          <a:noFill/>
          <a:ln w="508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052" name="TextBox 129"/>
          <p:cNvSpPr txBox="1">
            <a:spLocks noChangeArrowheads="1"/>
          </p:cNvSpPr>
          <p:nvPr/>
        </p:nvSpPr>
        <p:spPr bwMode="auto">
          <a:xfrm rot="-1745026">
            <a:off x="3384550" y="5589588"/>
            <a:ext cx="2160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a:t>Snapshots</a:t>
            </a:r>
          </a:p>
        </p:txBody>
      </p:sp>
      <p:cxnSp>
        <p:nvCxnSpPr>
          <p:cNvPr id="43053" name="Curved Connector 131"/>
          <p:cNvCxnSpPr>
            <a:cxnSpLocks noChangeShapeType="1"/>
          </p:cNvCxnSpPr>
          <p:nvPr/>
        </p:nvCxnSpPr>
        <p:spPr bwMode="auto">
          <a:xfrm rot="5400000" flipH="1">
            <a:off x="3257550" y="4983163"/>
            <a:ext cx="862013" cy="509587"/>
          </a:xfrm>
          <a:prstGeom prst="curvedConnector4">
            <a:avLst>
              <a:gd name="adj1" fmla="val 46778"/>
              <a:gd name="adj2" fmla="val 100620"/>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3054" name="Curved Connector 143"/>
          <p:cNvCxnSpPr>
            <a:cxnSpLocks noChangeShapeType="1"/>
          </p:cNvCxnSpPr>
          <p:nvPr/>
        </p:nvCxnSpPr>
        <p:spPr bwMode="auto">
          <a:xfrm flipV="1">
            <a:off x="4991100" y="4203700"/>
            <a:ext cx="565150" cy="1071563"/>
          </a:xfrm>
          <a:prstGeom prst="curvedConnector2">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smtClean="0"/>
              <a:t>Resources, environments, processes</a:t>
            </a:r>
          </a:p>
        </p:txBody>
      </p:sp>
      <p:sp>
        <p:nvSpPr>
          <p:cNvPr id="44035" name="Rectangle 3"/>
          <p:cNvSpPr>
            <a:spLocks noGrp="1" noChangeArrowheads="1"/>
          </p:cNvSpPr>
          <p:nvPr>
            <p:ph type="body" idx="1"/>
          </p:nvPr>
        </p:nvSpPr>
        <p:spPr/>
        <p:txBody>
          <a:bodyPr/>
          <a:lstStyle/>
          <a:p>
            <a:pPr marL="0" indent="0" eaLnBrk="1" hangingPunct="1">
              <a:lnSpc>
                <a:spcPct val="90000"/>
              </a:lnSpc>
            </a:pPr>
            <a:r>
              <a:rPr lang="en-US" altLang="en-US" smtClean="0"/>
              <a:t>Resources - Resources are assigned to environments.</a:t>
            </a:r>
          </a:p>
          <a:p>
            <a:pPr marL="0" indent="0" eaLnBrk="1" hangingPunct="1">
              <a:lnSpc>
                <a:spcPct val="90000"/>
              </a:lnSpc>
            </a:pPr>
            <a:r>
              <a:rPr lang="en-US" altLang="en-US" smtClean="0"/>
              <a:t>A </a:t>
            </a:r>
            <a:r>
              <a:rPr lang="en-US" altLang="en-US" i="1" smtClean="0"/>
              <a:t>resource</a:t>
            </a:r>
            <a:r>
              <a:rPr lang="en-US" altLang="en-US" smtClean="0"/>
              <a:t> represents a logical deployment target that typically resolves to an agent. The agent does the work. </a:t>
            </a:r>
          </a:p>
          <a:p>
            <a:pPr marL="0" indent="0" eaLnBrk="1" hangingPunct="1"/>
            <a:endParaRPr lang="en-US" altLang="en-US" smtClean="0"/>
          </a:p>
          <a:p>
            <a:pPr marL="0" indent="0" eaLnBrk="1" hangingPunct="1"/>
            <a:r>
              <a:rPr lang="en-US" altLang="en-US" smtClean="0"/>
              <a:t>Environments – may have multiple servers, logical and physical deployment target </a:t>
            </a:r>
          </a:p>
          <a:p>
            <a:pPr marL="0" indent="0" eaLnBrk="1" hangingPunct="1"/>
            <a:endParaRPr lang="en-US" altLang="en-US" smtClean="0"/>
          </a:p>
          <a:p>
            <a:pPr marL="0" indent="0" eaLnBrk="1" hangingPunct="1"/>
            <a:r>
              <a:rPr lang="en-US" altLang="en-US" smtClean="0"/>
              <a:t>Processes – Executed by applications on components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p:txBody>
          <a:bodyPr lIns="0" tIns="0" rIns="0" bIns="0" anchor="t"/>
          <a:lstStyle/>
          <a:p>
            <a:pPr eaLnBrk="1" hangingPunct="1"/>
            <a:r>
              <a:rPr lang="en-US" altLang="en-US" smtClean="0"/>
              <a:t>Process editor	</a:t>
            </a:r>
          </a:p>
        </p:txBody>
      </p:sp>
      <p:sp>
        <p:nvSpPr>
          <p:cNvPr id="45059" name="Content Placeholder 2"/>
          <p:cNvSpPr>
            <a:spLocks noGrp="1"/>
          </p:cNvSpPr>
          <p:nvPr>
            <p:ph idx="4294967295"/>
          </p:nvPr>
        </p:nvSpPr>
        <p:spPr>
          <a:xfrm>
            <a:off x="228600" y="758825"/>
            <a:ext cx="5019675" cy="4371975"/>
          </a:xfrm>
        </p:spPr>
        <p:txBody>
          <a:bodyPr lIns="0" rIns="0"/>
          <a:lstStyle/>
          <a:p>
            <a:pPr marL="0" indent="0" eaLnBrk="1" hangingPunct="1"/>
            <a:r>
              <a:rPr lang="en-US" altLang="en-US" sz="2400" smtClean="0"/>
              <a:t>A graphical editor in which to construct elemental processes to complete operations on resources.</a:t>
            </a:r>
          </a:p>
          <a:p>
            <a:pPr marL="228600" lvl="1" indent="0" eaLnBrk="1" hangingPunct="1">
              <a:buFont typeface="Wingdings" pitchFamily="2" charset="2"/>
              <a:buNone/>
            </a:pPr>
            <a:r>
              <a:rPr lang="en-US" altLang="en-US" smtClean="0"/>
              <a:t>A drag-and-drop interface to create process flows.</a:t>
            </a:r>
          </a:p>
          <a:p>
            <a:pPr marL="0" indent="0" eaLnBrk="1" hangingPunct="1"/>
            <a:r>
              <a:rPr lang="en-US" altLang="en-US" sz="2400" smtClean="0"/>
              <a:t>Web based and accessible through the UrbanCode Deploy server.</a:t>
            </a:r>
          </a:p>
          <a:p>
            <a:pPr marL="0" indent="0" eaLnBrk="1" hangingPunct="1"/>
            <a:r>
              <a:rPr lang="en-US" altLang="en-US" sz="2400" smtClean="0"/>
              <a:t>Parameter-based logic, which is highly customizable.</a:t>
            </a:r>
          </a:p>
          <a:p>
            <a:pPr marL="0" indent="0" eaLnBrk="1" hangingPunct="1"/>
            <a:r>
              <a:rPr lang="en-US" altLang="en-US" sz="2400" smtClean="0"/>
              <a:t>Ability to write customized procedures and plug-ins.</a:t>
            </a:r>
            <a:endParaRPr lang="en-US" altLang="en-US" sz="2400" smtClean="0">
              <a:solidFill>
                <a:srgbClr val="FF0000"/>
              </a:solidFill>
            </a:endParaRP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088" y="1447800"/>
            <a:ext cx="3770312" cy="44386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idx="4294967295"/>
          </p:nvPr>
        </p:nvSpPr>
        <p:spPr/>
        <p:txBody>
          <a:bodyPr lIns="0" tIns="0" rIns="0" bIns="0" anchor="t"/>
          <a:lstStyle/>
          <a:p>
            <a:pPr eaLnBrk="1" hangingPunct="1"/>
            <a:r>
              <a:rPr lang="en-US" altLang="en-US" smtClean="0"/>
              <a:t>Representation model review questions:</a:t>
            </a:r>
          </a:p>
        </p:txBody>
      </p:sp>
      <p:sp>
        <p:nvSpPr>
          <p:cNvPr id="46083" name="Content Placeholder 2"/>
          <p:cNvSpPr>
            <a:spLocks noGrp="1"/>
          </p:cNvSpPr>
          <p:nvPr>
            <p:ph idx="4294967295"/>
          </p:nvPr>
        </p:nvSpPr>
        <p:spPr/>
        <p:txBody>
          <a:bodyPr lIns="0" rIns="0"/>
          <a:lstStyle/>
          <a:p>
            <a:pPr marL="0" indent="0" eaLnBrk="1" hangingPunct="1"/>
            <a:r>
              <a:rPr lang="en-US" altLang="en-US" b="1" smtClean="0"/>
              <a:t>What is a component? </a:t>
            </a:r>
          </a:p>
          <a:p>
            <a:pPr marL="0" indent="0" eaLnBrk="1" hangingPunct="1"/>
            <a:r>
              <a:rPr lang="en-US" altLang="en-US" b="1" smtClean="0"/>
              <a:t>What is a resource? </a:t>
            </a:r>
          </a:p>
          <a:p>
            <a:pPr marL="0" indent="0" eaLnBrk="1" hangingPunct="1"/>
            <a:r>
              <a:rPr lang="en-US" altLang="en-US" b="1" smtClean="0"/>
              <a:t>What is a snapshot? </a:t>
            </a:r>
          </a:p>
          <a:p>
            <a:pPr marL="0" indent="0" eaLnBrk="1" hangingPunct="1"/>
            <a:r>
              <a:rPr lang="en-US" altLang="en-US" b="1" smtClean="0"/>
              <a:t>What is deployed to an environment? </a:t>
            </a:r>
          </a:p>
          <a:p>
            <a:pPr marL="0" indent="0" eaLnBrk="1" hangingPunct="1"/>
            <a:r>
              <a:rPr lang="en-US" altLang="en-US" b="1" smtClean="0"/>
              <a:t>What are processes packaged with and what are they executed by? </a:t>
            </a:r>
            <a:endParaRPr lang="en-US" altLang="en-US" smtClean="0"/>
          </a:p>
          <a:p>
            <a:pPr marL="0" indent="0" eaLnBrk="1" hangingPunct="1"/>
            <a:endParaRPr lang="en-US" altLang="en-US" b="1" smtClean="0"/>
          </a:p>
          <a:p>
            <a:pPr marL="0" indent="0" eaLnBrk="1" hangingPunct="1"/>
            <a:endParaRPr lang="en-US" altLang="en-US" b="1"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z="3000" smtClean="0"/>
              <a:t>Simple deployment demonstration</a:t>
            </a:r>
          </a:p>
        </p:txBody>
      </p:sp>
      <p:sp>
        <p:nvSpPr>
          <p:cNvPr id="47107" name="Rectangle 3"/>
          <p:cNvSpPr>
            <a:spLocks noGrp="1" noChangeArrowheads="1"/>
          </p:cNvSpPr>
          <p:nvPr>
            <p:ph type="body" idx="1"/>
          </p:nvPr>
        </p:nvSpPr>
        <p:spPr/>
        <p:txBody>
          <a:bodyPr/>
          <a:lstStyle/>
          <a:p>
            <a:pPr marL="0" indent="0" eaLnBrk="1" hangingPunct="1"/>
            <a:r>
              <a:rPr lang="en-US" altLang="en-US" smtClean="0"/>
              <a:t>Let’s take a look at an example of a simple deployment of the JPetStore application.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9"/>
          <p:cNvSpPr>
            <a:spLocks noGrp="1" noChangeArrowheads="1"/>
          </p:cNvSpPr>
          <p:nvPr>
            <p:ph type="title" idx="4294967295"/>
          </p:nvPr>
        </p:nvSpPr>
        <p:spPr>
          <a:xfrm>
            <a:off x="228600" y="2286000"/>
            <a:ext cx="8610600" cy="544513"/>
          </a:xfrm>
        </p:spPr>
        <p:txBody>
          <a:bodyPr lIns="0" tIns="0" rIns="0" bIns="0" anchor="t"/>
          <a:lstStyle/>
          <a:p>
            <a:pPr eaLnBrk="1" hangingPunct="1"/>
            <a:r>
              <a:rPr lang="en-US" altLang="en-US" sz="4300" smtClean="0"/>
              <a:t>Model elements in the web user interface</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998663"/>
            <a:ext cx="866457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9155" name="Title 1"/>
          <p:cNvSpPr>
            <a:spLocks noGrp="1"/>
          </p:cNvSpPr>
          <p:nvPr>
            <p:ph type="title" idx="4294967295"/>
          </p:nvPr>
        </p:nvSpPr>
        <p:spPr/>
        <p:txBody>
          <a:bodyPr lIns="0" tIns="0" rIns="0" bIns="0" anchor="t"/>
          <a:lstStyle/>
          <a:p>
            <a:pPr eaLnBrk="1" hangingPunct="1"/>
            <a:r>
              <a:rPr lang="en-US" altLang="en-US" smtClean="0"/>
              <a:t>Use tabs to access model elements</a:t>
            </a:r>
          </a:p>
        </p:txBody>
      </p:sp>
      <p:sp>
        <p:nvSpPr>
          <p:cNvPr id="49156" name="TextBox 5"/>
          <p:cNvSpPr txBox="1">
            <a:spLocks noChangeArrowheads="1"/>
          </p:cNvSpPr>
          <p:nvPr/>
        </p:nvSpPr>
        <p:spPr bwMode="auto">
          <a:xfrm>
            <a:off x="569913" y="952500"/>
            <a:ext cx="5751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solidFill>
                  <a:srgbClr val="FF0000"/>
                </a:solidFill>
              </a:rPr>
              <a:t>Access the structural elements by using the tabs.</a:t>
            </a:r>
          </a:p>
        </p:txBody>
      </p:sp>
      <p:sp>
        <p:nvSpPr>
          <p:cNvPr id="49157" name="Oval 7"/>
          <p:cNvSpPr>
            <a:spLocks noChangeArrowheads="1"/>
          </p:cNvSpPr>
          <p:nvPr/>
        </p:nvSpPr>
        <p:spPr bwMode="auto">
          <a:xfrm>
            <a:off x="2325688" y="2224088"/>
            <a:ext cx="898525" cy="350837"/>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49158" name="Oval 8"/>
          <p:cNvSpPr>
            <a:spLocks noChangeArrowheads="1"/>
          </p:cNvSpPr>
          <p:nvPr/>
        </p:nvSpPr>
        <p:spPr bwMode="auto">
          <a:xfrm>
            <a:off x="4005263" y="2232025"/>
            <a:ext cx="898525" cy="349250"/>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49159" name="Oval 7"/>
          <p:cNvSpPr>
            <a:spLocks noChangeArrowheads="1"/>
          </p:cNvSpPr>
          <p:nvPr/>
        </p:nvSpPr>
        <p:spPr bwMode="auto">
          <a:xfrm>
            <a:off x="649288" y="2446338"/>
            <a:ext cx="898525" cy="350837"/>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60625"/>
            <a:ext cx="917575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0179" name="Title 1"/>
          <p:cNvSpPr>
            <a:spLocks noGrp="1"/>
          </p:cNvSpPr>
          <p:nvPr>
            <p:ph type="title" idx="4294967295"/>
          </p:nvPr>
        </p:nvSpPr>
        <p:spPr/>
        <p:txBody>
          <a:bodyPr lIns="0" tIns="0" rIns="0" bIns="0" anchor="t"/>
          <a:lstStyle/>
          <a:p>
            <a:pPr eaLnBrk="1" hangingPunct="1"/>
            <a:r>
              <a:rPr lang="en-US" altLang="en-US" smtClean="0"/>
              <a:t>Model structure is reflected in the navigation</a:t>
            </a:r>
          </a:p>
        </p:txBody>
      </p:sp>
      <p:sp>
        <p:nvSpPr>
          <p:cNvPr id="50180" name="Oval 8"/>
          <p:cNvSpPr>
            <a:spLocks noChangeArrowheads="1"/>
          </p:cNvSpPr>
          <p:nvPr/>
        </p:nvSpPr>
        <p:spPr bwMode="auto">
          <a:xfrm>
            <a:off x="4105275" y="2732088"/>
            <a:ext cx="898525" cy="350837"/>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50181" name="Oval 11"/>
          <p:cNvSpPr>
            <a:spLocks noChangeArrowheads="1"/>
          </p:cNvSpPr>
          <p:nvPr/>
        </p:nvSpPr>
        <p:spPr bwMode="auto">
          <a:xfrm>
            <a:off x="309563" y="4416425"/>
            <a:ext cx="898525" cy="350838"/>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cxnSp>
        <p:nvCxnSpPr>
          <p:cNvPr id="50182" name="Straight Arrow Connector 13"/>
          <p:cNvCxnSpPr>
            <a:cxnSpLocks noChangeShapeType="1"/>
            <a:stCxn id="50180" idx="2"/>
            <a:endCxn id="50181" idx="7"/>
          </p:cNvCxnSpPr>
          <p:nvPr/>
        </p:nvCxnSpPr>
        <p:spPr bwMode="auto">
          <a:xfrm flipH="1">
            <a:off x="1076325" y="2906713"/>
            <a:ext cx="3028950" cy="1560512"/>
          </a:xfrm>
          <a:prstGeom prst="straightConnector1">
            <a:avLst/>
          </a:prstGeom>
          <a:noFill/>
          <a:ln w="508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7" name="Rounded Rectangle 16"/>
          <p:cNvSpPr/>
          <p:nvPr/>
        </p:nvSpPr>
        <p:spPr bwMode="auto">
          <a:xfrm>
            <a:off x="1844675" y="1600200"/>
            <a:ext cx="4114800" cy="533400"/>
          </a:xfrm>
          <a:prstGeom prst="roundRect">
            <a:avLst/>
          </a:prstGeom>
          <a:solidFill>
            <a:schemeClr val="bg1"/>
          </a:solidFill>
          <a:ln w="127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defRPr/>
            </a:pPr>
            <a:r>
              <a:rPr lang="en-US" sz="1400" b="0" dirty="0">
                <a:solidFill>
                  <a:srgbClr val="FF0000"/>
                </a:solidFill>
                <a:latin typeface="Arial" charset="0"/>
                <a:cs typeface="Arial" charset="0"/>
              </a:rPr>
              <a:t>Click the </a:t>
            </a:r>
            <a:r>
              <a:rPr lang="en-US" sz="1400" dirty="0">
                <a:solidFill>
                  <a:srgbClr val="FF0000"/>
                </a:solidFill>
                <a:latin typeface="Arial" charset="0"/>
                <a:cs typeface="Arial" charset="0"/>
              </a:rPr>
              <a:t>Applications</a:t>
            </a:r>
            <a:r>
              <a:rPr lang="en-US" sz="1400" b="0" dirty="0">
                <a:solidFill>
                  <a:srgbClr val="FF0000"/>
                </a:solidFill>
                <a:latin typeface="Arial" charset="0"/>
                <a:cs typeface="Arial" charset="0"/>
              </a:rPr>
              <a:t> tab to see a list of applications under management… </a:t>
            </a:r>
          </a:p>
        </p:txBody>
      </p:sp>
      <p:sp>
        <p:nvSpPr>
          <p:cNvPr id="18" name="Rounded Rectangle 17"/>
          <p:cNvSpPr/>
          <p:nvPr/>
        </p:nvSpPr>
        <p:spPr bwMode="auto">
          <a:xfrm>
            <a:off x="1493838" y="4684713"/>
            <a:ext cx="4114800" cy="533400"/>
          </a:xfrm>
          <a:prstGeom prst="roundRect">
            <a:avLst/>
          </a:prstGeom>
          <a:solidFill>
            <a:schemeClr val="bg1"/>
          </a:solidFill>
          <a:ln w="127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defRPr/>
            </a:pPr>
            <a:r>
              <a:rPr lang="en-US" sz="1400" b="0" dirty="0">
                <a:solidFill>
                  <a:srgbClr val="FF0000"/>
                </a:solidFill>
                <a:latin typeface="Arial" charset="0"/>
                <a:cs typeface="Arial" charset="0"/>
              </a:rPr>
              <a:t>Click the name of an application to drill down into the details.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1573213"/>
            <a:ext cx="8990012"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1203" name="Title 1"/>
          <p:cNvSpPr>
            <a:spLocks noGrp="1"/>
          </p:cNvSpPr>
          <p:nvPr>
            <p:ph type="title" idx="4294967295"/>
          </p:nvPr>
        </p:nvSpPr>
        <p:spPr/>
        <p:txBody>
          <a:bodyPr lIns="0" tIns="0" rIns="0" bIns="0" anchor="t"/>
          <a:lstStyle/>
          <a:p>
            <a:pPr eaLnBrk="1" hangingPunct="1"/>
            <a:r>
              <a:rPr lang="en-US" altLang="en-US" smtClean="0"/>
              <a:t>Drilling down into an application</a:t>
            </a:r>
          </a:p>
        </p:txBody>
      </p:sp>
      <p:sp>
        <p:nvSpPr>
          <p:cNvPr id="6" name="Rounded Rectangle 5"/>
          <p:cNvSpPr/>
          <p:nvPr/>
        </p:nvSpPr>
        <p:spPr bwMode="auto">
          <a:xfrm>
            <a:off x="3109913" y="2938463"/>
            <a:ext cx="4114800" cy="533400"/>
          </a:xfrm>
          <a:prstGeom prst="roundRect">
            <a:avLst/>
          </a:prstGeom>
          <a:solidFill>
            <a:schemeClr val="bg1"/>
          </a:solidFill>
          <a:ln w="127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defRPr/>
            </a:pPr>
            <a:r>
              <a:rPr lang="en-US" sz="1400" b="0" i="1" dirty="0" err="1">
                <a:solidFill>
                  <a:srgbClr val="FF0000"/>
                </a:solidFill>
                <a:latin typeface="Arial" pitchFamily="-110" charset="0"/>
                <a:cs typeface="Arial" pitchFamily="-110" charset="0"/>
              </a:rPr>
              <a:t>Subtabs</a:t>
            </a:r>
            <a:r>
              <a:rPr lang="en-US" sz="1400" b="0" i="1" dirty="0">
                <a:solidFill>
                  <a:srgbClr val="FF0000"/>
                </a:solidFill>
                <a:latin typeface="Arial" pitchFamily="-110" charset="0"/>
                <a:cs typeface="Arial" pitchFamily="-110" charset="0"/>
              </a:rPr>
              <a:t> provide functions that are in context with what you are viewing.</a:t>
            </a:r>
          </a:p>
        </p:txBody>
      </p:sp>
      <p:sp>
        <p:nvSpPr>
          <p:cNvPr id="51205" name="Oval 6"/>
          <p:cNvSpPr>
            <a:spLocks noChangeArrowheads="1"/>
          </p:cNvSpPr>
          <p:nvPr/>
        </p:nvSpPr>
        <p:spPr bwMode="auto">
          <a:xfrm>
            <a:off x="1876425" y="3659188"/>
            <a:ext cx="990600" cy="350837"/>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51206" name="Oval 7"/>
          <p:cNvSpPr>
            <a:spLocks noChangeArrowheads="1"/>
          </p:cNvSpPr>
          <p:nvPr/>
        </p:nvSpPr>
        <p:spPr bwMode="auto">
          <a:xfrm>
            <a:off x="2889250" y="3648075"/>
            <a:ext cx="990600" cy="350838"/>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51207" name="Oval 8"/>
          <p:cNvSpPr>
            <a:spLocks noChangeArrowheads="1"/>
          </p:cNvSpPr>
          <p:nvPr/>
        </p:nvSpPr>
        <p:spPr bwMode="auto">
          <a:xfrm>
            <a:off x="4503738" y="3690938"/>
            <a:ext cx="795337" cy="296862"/>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51208" name="Oval 9"/>
          <p:cNvSpPr>
            <a:spLocks noChangeArrowheads="1"/>
          </p:cNvSpPr>
          <p:nvPr/>
        </p:nvSpPr>
        <p:spPr bwMode="auto">
          <a:xfrm>
            <a:off x="5348288" y="3659188"/>
            <a:ext cx="685800" cy="371475"/>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1395413"/>
            <a:ext cx="8799513"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2227" name="Title 1"/>
          <p:cNvSpPr>
            <a:spLocks noGrp="1"/>
          </p:cNvSpPr>
          <p:nvPr>
            <p:ph type="title" idx="4294967295"/>
          </p:nvPr>
        </p:nvSpPr>
        <p:spPr/>
        <p:txBody>
          <a:bodyPr lIns="0" tIns="0" rIns="0" bIns="0" anchor="t"/>
          <a:lstStyle/>
          <a:p>
            <a:pPr eaLnBrk="1" hangingPunct="1"/>
            <a:r>
              <a:rPr lang="en-US" altLang="en-US" smtClean="0"/>
              <a:t>Navigating back</a:t>
            </a:r>
          </a:p>
        </p:txBody>
      </p:sp>
      <p:sp>
        <p:nvSpPr>
          <p:cNvPr id="6" name="Rounded Rectangle 5"/>
          <p:cNvSpPr/>
          <p:nvPr/>
        </p:nvSpPr>
        <p:spPr bwMode="auto">
          <a:xfrm>
            <a:off x="2520950" y="2220913"/>
            <a:ext cx="4114800" cy="533400"/>
          </a:xfrm>
          <a:prstGeom prst="roundRect">
            <a:avLst/>
          </a:prstGeom>
          <a:solidFill>
            <a:schemeClr val="bg1"/>
          </a:solidFill>
          <a:ln w="127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defRPr/>
            </a:pPr>
            <a:r>
              <a:rPr lang="en-US" sz="1400" b="0" i="1" dirty="0">
                <a:solidFill>
                  <a:srgbClr val="FF0000"/>
                </a:solidFill>
                <a:latin typeface="Arial" pitchFamily="-110" charset="0"/>
                <a:cs typeface="Arial" pitchFamily="-110" charset="0"/>
              </a:rPr>
              <a:t>With the breadcrumb, you can navigate back up the hierarchy.</a:t>
            </a:r>
          </a:p>
        </p:txBody>
      </p:sp>
      <p:sp>
        <p:nvSpPr>
          <p:cNvPr id="52229" name="Oval 7"/>
          <p:cNvSpPr>
            <a:spLocks noChangeArrowheads="1"/>
          </p:cNvSpPr>
          <p:nvPr/>
        </p:nvSpPr>
        <p:spPr bwMode="auto">
          <a:xfrm>
            <a:off x="77788" y="2068513"/>
            <a:ext cx="2286000" cy="498475"/>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sz="3000" smtClean="0"/>
              <a:t>Course description continued</a:t>
            </a:r>
          </a:p>
        </p:txBody>
      </p:sp>
      <p:sp>
        <p:nvSpPr>
          <p:cNvPr id="9219" name="Rectangle 3"/>
          <p:cNvSpPr>
            <a:spLocks noGrp="1" noChangeArrowheads="1"/>
          </p:cNvSpPr>
          <p:nvPr>
            <p:ph type="body" idx="1"/>
          </p:nvPr>
        </p:nvSpPr>
        <p:spPr/>
        <p:txBody>
          <a:bodyPr/>
          <a:lstStyle/>
          <a:p>
            <a:pPr marL="0" indent="0" eaLnBrk="1" hangingPunct="1"/>
            <a:r>
              <a:rPr lang="en-US" altLang="en-US" smtClean="0"/>
              <a:t>You will also learn how to complete these tasks:</a:t>
            </a:r>
          </a:p>
          <a:p>
            <a:pPr marL="0" indent="0" eaLnBrk="1" hangingPunct="1">
              <a:buFont typeface="Wingdings" pitchFamily="2" charset="2"/>
              <a:buChar char="§"/>
            </a:pPr>
            <a:r>
              <a:rPr lang="en-US" altLang="en-US" sz="2000" smtClean="0"/>
              <a:t>Create an application and an environment</a:t>
            </a:r>
          </a:p>
          <a:p>
            <a:pPr marL="0" indent="0" eaLnBrk="1" hangingPunct="1">
              <a:buFont typeface="Wingdings" pitchFamily="2" charset="2"/>
              <a:buChar char="§"/>
            </a:pPr>
            <a:r>
              <a:rPr lang="en-US" altLang="en-US" sz="2000" smtClean="0"/>
              <a:t>Create an application process</a:t>
            </a:r>
          </a:p>
          <a:p>
            <a:pPr marL="0" indent="0" eaLnBrk="1" hangingPunct="1">
              <a:buFont typeface="Wingdings" pitchFamily="2" charset="2"/>
              <a:buChar char="§"/>
            </a:pPr>
            <a:r>
              <a:rPr lang="en-US" altLang="en-US" sz="2000" smtClean="0"/>
              <a:t>Update an application</a:t>
            </a:r>
          </a:p>
          <a:p>
            <a:pPr marL="0" indent="0" eaLnBrk="1" hangingPunct="1">
              <a:buFont typeface="Wingdings" pitchFamily="2" charset="2"/>
              <a:buChar char="§"/>
            </a:pPr>
            <a:r>
              <a:rPr lang="en-US" altLang="en-US" sz="2000" smtClean="0"/>
              <a:t>Approve deployments</a:t>
            </a:r>
          </a:p>
          <a:p>
            <a:pPr marL="0" indent="0" eaLnBrk="1" hangingPunct="1">
              <a:buFont typeface="Wingdings" pitchFamily="2" charset="2"/>
              <a:buChar char="§"/>
            </a:pPr>
            <a:r>
              <a:rPr lang="en-US" altLang="en-US" sz="2000" smtClean="0"/>
              <a:t>Examine the inventory and compliance for an environment and identify what versions of components are installed in the environment</a:t>
            </a:r>
          </a:p>
          <a:p>
            <a:pPr marL="0" indent="0" eaLnBrk="1" hangingPunct="1">
              <a:buFont typeface="Wingdings" pitchFamily="2" charset="2"/>
              <a:buChar char="§"/>
            </a:pPr>
            <a:r>
              <a:rPr lang="en-US" altLang="en-US" sz="2000" smtClean="0"/>
              <a:t>Schedule deployments</a:t>
            </a:r>
          </a:p>
          <a:p>
            <a:pPr marL="0" indent="0" eaLnBrk="1" hangingPunct="1">
              <a:buFont typeface="Wingdings" pitchFamily="2" charset="2"/>
              <a:buChar char="§"/>
            </a:pPr>
            <a:r>
              <a:rPr lang="en-US" altLang="en-US" sz="2000" smtClean="0"/>
              <a:t>Execute a deployment</a:t>
            </a:r>
          </a:p>
          <a:p>
            <a:pPr marL="0" indent="0" eaLnBrk="1" hangingPunct="1">
              <a:buFont typeface="Wingdings" pitchFamily="2" charset="2"/>
              <a:buChar char="§"/>
            </a:pPr>
            <a:endParaRPr lang="en-US" altLang="en-US" sz="200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5"/>
          <p:cNvSpPr>
            <a:spLocks noGrp="1"/>
          </p:cNvSpPr>
          <p:nvPr>
            <p:ph type="title" idx="4294967295"/>
          </p:nvPr>
        </p:nvSpPr>
        <p:spPr/>
        <p:txBody>
          <a:bodyPr lIns="0" tIns="0" rIns="0" bIns="0" anchor="t"/>
          <a:lstStyle/>
          <a:p>
            <a:pPr eaLnBrk="1" hangingPunct="1"/>
            <a:r>
              <a:rPr lang="en-US" altLang="en-US" smtClean="0"/>
              <a:t>The Process editor</a:t>
            </a:r>
          </a:p>
        </p:txBody>
      </p:sp>
      <p:sp>
        <p:nvSpPr>
          <p:cNvPr id="8" name="Rounded Rectangle 7"/>
          <p:cNvSpPr/>
          <p:nvPr/>
        </p:nvSpPr>
        <p:spPr bwMode="auto">
          <a:xfrm>
            <a:off x="2514600" y="825500"/>
            <a:ext cx="4114800" cy="668338"/>
          </a:xfrm>
          <a:prstGeom prst="roundRect">
            <a:avLst/>
          </a:prstGeom>
          <a:solidFill>
            <a:schemeClr val="bg1"/>
          </a:solidFill>
          <a:ln w="127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lvl1pPr algn="l">
              <a:defRPr sz="2400">
                <a:solidFill>
                  <a:schemeClr val="tx1"/>
                </a:solidFill>
                <a:latin typeface="Times New Roman" pitchFamily="18" charset="0"/>
              </a:defRPr>
            </a:lvl1pPr>
            <a:lvl2pPr marL="742950" indent="-285750" algn="l">
              <a:defRPr sz="2400">
                <a:solidFill>
                  <a:schemeClr val="tx1"/>
                </a:solidFill>
                <a:latin typeface="Times New Roman" pitchFamily="18" charset="0"/>
              </a:defRPr>
            </a:lvl2pPr>
            <a:lvl3pPr marL="1143000" indent="-228600" algn="l">
              <a:defRPr sz="2400">
                <a:solidFill>
                  <a:schemeClr val="tx1"/>
                </a:solidFill>
                <a:latin typeface="Times New Roman" pitchFamily="18" charset="0"/>
              </a:defRPr>
            </a:lvl3pPr>
            <a:lvl4pPr marL="1600200" indent="-228600" algn="l">
              <a:defRPr sz="2400">
                <a:solidFill>
                  <a:schemeClr val="tx1"/>
                </a:solidFill>
                <a:latin typeface="Times New Roman" pitchFamily="18" charset="0"/>
              </a:defRPr>
            </a:lvl4pPr>
            <a:lvl5pPr marL="2057400" indent="-228600" algn="l">
              <a:defRPr sz="2400">
                <a:solidFill>
                  <a:schemeClr val="tx1"/>
                </a:solidFill>
                <a:latin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defRPr>
            </a:lvl9pPr>
          </a:lstStyle>
          <a:p>
            <a:pPr algn="ctr">
              <a:defRPr/>
            </a:pPr>
            <a:r>
              <a:rPr lang="en-US" altLang="en-US" sz="1400" b="0" i="1" dirty="0" smtClean="0">
                <a:solidFill>
                  <a:srgbClr val="FF0000"/>
                </a:solidFill>
                <a:latin typeface="Arial" pitchFamily="34" charset="0"/>
              </a:rPr>
              <a:t>With the Process editor, you can drag processes to create logical workflows from many prebuilt operations.</a:t>
            </a:r>
          </a:p>
        </p:txBody>
      </p:sp>
      <p:pic>
        <p:nvPicPr>
          <p:cNvPr id="5325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 y="1706563"/>
            <a:ext cx="8959850"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1020763"/>
            <a:ext cx="8883650" cy="397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4275" name="Title 1"/>
          <p:cNvSpPr>
            <a:spLocks noGrp="1"/>
          </p:cNvSpPr>
          <p:nvPr>
            <p:ph type="title" idx="4294967295"/>
          </p:nvPr>
        </p:nvSpPr>
        <p:spPr/>
        <p:txBody>
          <a:bodyPr lIns="0" tIns="0" rIns="0" bIns="0" anchor="t"/>
          <a:lstStyle/>
          <a:p>
            <a:pPr eaLnBrk="1" hangingPunct="1"/>
            <a:r>
              <a:rPr lang="en-US" altLang="en-US" smtClean="0"/>
              <a:t>Results are logged</a:t>
            </a:r>
          </a:p>
        </p:txBody>
      </p:sp>
      <p:sp>
        <p:nvSpPr>
          <p:cNvPr id="6" name="Rounded Rectangle 5"/>
          <p:cNvSpPr/>
          <p:nvPr/>
        </p:nvSpPr>
        <p:spPr bwMode="auto">
          <a:xfrm>
            <a:off x="5529263" y="1895475"/>
            <a:ext cx="3141662" cy="958850"/>
          </a:xfrm>
          <a:prstGeom prst="roundRect">
            <a:avLst/>
          </a:prstGeom>
          <a:solidFill>
            <a:schemeClr val="bg1"/>
          </a:solidFill>
          <a:ln w="127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lvl1pPr algn="l">
              <a:defRPr sz="2400">
                <a:solidFill>
                  <a:schemeClr val="tx1"/>
                </a:solidFill>
                <a:latin typeface="Times New Roman" pitchFamily="18" charset="0"/>
              </a:defRPr>
            </a:lvl1pPr>
            <a:lvl2pPr marL="742950" indent="-285750" algn="l">
              <a:defRPr sz="2400">
                <a:solidFill>
                  <a:schemeClr val="tx1"/>
                </a:solidFill>
                <a:latin typeface="Times New Roman" pitchFamily="18" charset="0"/>
              </a:defRPr>
            </a:lvl2pPr>
            <a:lvl3pPr marL="1143000" indent="-228600" algn="l">
              <a:defRPr sz="2400">
                <a:solidFill>
                  <a:schemeClr val="tx1"/>
                </a:solidFill>
                <a:latin typeface="Times New Roman" pitchFamily="18" charset="0"/>
              </a:defRPr>
            </a:lvl3pPr>
            <a:lvl4pPr marL="1600200" indent="-228600" algn="l">
              <a:defRPr sz="2400">
                <a:solidFill>
                  <a:schemeClr val="tx1"/>
                </a:solidFill>
                <a:latin typeface="Times New Roman" pitchFamily="18" charset="0"/>
              </a:defRPr>
            </a:lvl4pPr>
            <a:lvl5pPr marL="2057400" indent="-228600" algn="l">
              <a:defRPr sz="2400">
                <a:solidFill>
                  <a:schemeClr val="tx1"/>
                </a:solidFill>
                <a:latin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defRPr>
            </a:lvl9pPr>
          </a:lstStyle>
          <a:p>
            <a:pPr algn="ctr">
              <a:defRPr/>
            </a:pPr>
            <a:r>
              <a:rPr lang="en-US" altLang="en-US" sz="1400" b="0" i="1" dirty="0" smtClean="0">
                <a:solidFill>
                  <a:srgbClr val="FF0000"/>
                </a:solidFill>
                <a:latin typeface="Arial" pitchFamily="34" charset="0"/>
              </a:rPr>
              <a:t>In the web user interface, you can see the results of an attempt to deploy components into environments.</a:t>
            </a:r>
          </a:p>
        </p:txBody>
      </p:sp>
      <p:sp>
        <p:nvSpPr>
          <p:cNvPr id="54277" name="Oval 7"/>
          <p:cNvSpPr>
            <a:spLocks noChangeArrowheads="1"/>
          </p:cNvSpPr>
          <p:nvPr/>
        </p:nvSpPr>
        <p:spPr bwMode="auto">
          <a:xfrm>
            <a:off x="5529263" y="3322638"/>
            <a:ext cx="3503612" cy="1506537"/>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idx="4294967295"/>
          </p:nvPr>
        </p:nvSpPr>
        <p:spPr/>
        <p:txBody>
          <a:bodyPr lIns="0" tIns="0" rIns="0" bIns="0" anchor="t"/>
          <a:lstStyle/>
          <a:p>
            <a:pPr eaLnBrk="1" hangingPunct="1"/>
            <a:r>
              <a:rPr lang="en-US" altLang="en-US" sz="3000" smtClean="0"/>
              <a:t>Artifact repositories versus software configuration management</a:t>
            </a:r>
          </a:p>
        </p:txBody>
      </p:sp>
      <p:sp>
        <p:nvSpPr>
          <p:cNvPr id="55299" name="Content Placeholder 3"/>
          <p:cNvSpPr>
            <a:spLocks noGrp="1"/>
          </p:cNvSpPr>
          <p:nvPr>
            <p:ph idx="4294967295"/>
          </p:nvPr>
        </p:nvSpPr>
        <p:spPr>
          <a:xfrm>
            <a:off x="185738" y="776288"/>
            <a:ext cx="8958262" cy="5621337"/>
          </a:xfrm>
        </p:spPr>
        <p:txBody>
          <a:bodyPr lIns="0" rIns="0"/>
          <a:lstStyle/>
          <a:p>
            <a:pPr marL="0" indent="0" eaLnBrk="1" hangingPunct="1"/>
            <a:r>
              <a:rPr lang="en-US" altLang="en-US" sz="2400" smtClean="0"/>
              <a:t>Artifact repositories:</a:t>
            </a:r>
          </a:p>
          <a:p>
            <a:pPr lvl="1" eaLnBrk="1" hangingPunct="1"/>
            <a:r>
              <a:rPr lang="en-US" altLang="en-US" sz="2000" smtClean="0"/>
              <a:t>Locations where creators of deployable components are deposited and distributed to many types of users</a:t>
            </a:r>
          </a:p>
          <a:p>
            <a:pPr marL="0" indent="0" eaLnBrk="1" hangingPunct="1"/>
            <a:r>
              <a:rPr lang="en-US" altLang="en-US" sz="2400" smtClean="0"/>
              <a:t>Software configuration management (RTC or GIT) systems:</a:t>
            </a:r>
          </a:p>
          <a:p>
            <a:pPr lvl="1" eaLnBrk="1" hangingPunct="1"/>
            <a:r>
              <a:rPr lang="en-US" altLang="en-US" sz="2000" smtClean="0"/>
              <a:t>Locations where source code is deposited by and distributed to developers</a:t>
            </a:r>
          </a:p>
          <a:p>
            <a:pPr marL="0" indent="0" eaLnBrk="1" hangingPunct="1"/>
            <a:endParaRPr lang="en-US" altLang="en-US" sz="2400" smtClean="0"/>
          </a:p>
          <a:p>
            <a:pPr marL="0" indent="0" eaLnBrk="1" hangingPunct="1"/>
            <a:r>
              <a:rPr lang="en-US" altLang="en-US" sz="2400" smtClean="0"/>
              <a:t>Similarities:</a:t>
            </a:r>
          </a:p>
          <a:p>
            <a:pPr lvl="1" eaLnBrk="1" hangingPunct="1"/>
            <a:r>
              <a:rPr lang="en-US" altLang="en-US" sz="2000" smtClean="0"/>
              <a:t>Both use content-addressable storage to contain and distribute data.</a:t>
            </a:r>
          </a:p>
          <a:p>
            <a:pPr lvl="1" eaLnBrk="1" hangingPunct="1"/>
            <a:r>
              <a:rPr lang="en-US" altLang="en-US" sz="2000" smtClean="0"/>
              <a:t>Both maintain a notion of “versions” of the elements that they hold.</a:t>
            </a:r>
          </a:p>
          <a:p>
            <a:pPr lvl="1" eaLnBrk="1" hangingPunct="1"/>
            <a:r>
              <a:rPr lang="en-US" altLang="en-US" sz="2000" smtClean="0"/>
              <a:t>Both require credentials for access.</a:t>
            </a:r>
          </a:p>
          <a:p>
            <a:pPr lvl="1" eaLnBrk="1" hangingPunct="1"/>
            <a:endParaRPr lang="en-US" altLang="en-US" sz="2000" smtClean="0"/>
          </a:p>
          <a:p>
            <a:pPr lvl="1" eaLnBrk="1" hangingPunct="1">
              <a:buFont typeface="Wingdings" pitchFamily="2" charset="2"/>
              <a:buNone/>
            </a:pPr>
            <a:endParaRPr lang="en-US" altLang="en-US" sz="200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mtClean="0"/>
              <a:t>The continuous delivery pipeline</a:t>
            </a:r>
          </a:p>
        </p:txBody>
      </p:sp>
      <p:pic>
        <p:nvPicPr>
          <p:cNvPr id="56323" name="Picture 5" descr="u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889125"/>
            <a:ext cx="756285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2"/>
          <p:cNvSpPr>
            <a:spLocks noGrp="1"/>
          </p:cNvSpPr>
          <p:nvPr>
            <p:ph type="title" idx="4294967295"/>
          </p:nvPr>
        </p:nvSpPr>
        <p:spPr/>
        <p:txBody>
          <a:bodyPr lIns="0" tIns="0" rIns="0" bIns="0" anchor="t"/>
          <a:lstStyle/>
          <a:p>
            <a:pPr eaLnBrk="1" hangingPunct="1"/>
            <a:r>
              <a:rPr lang="en-US" altLang="en-US" smtClean="0"/>
              <a:t>Agents</a:t>
            </a:r>
          </a:p>
        </p:txBody>
      </p:sp>
      <p:sp>
        <p:nvSpPr>
          <p:cNvPr id="57347" name="Content Placeholder 3"/>
          <p:cNvSpPr>
            <a:spLocks noGrp="1"/>
          </p:cNvSpPr>
          <p:nvPr>
            <p:ph idx="4294967295"/>
          </p:nvPr>
        </p:nvSpPr>
        <p:spPr>
          <a:xfrm>
            <a:off x="258763" y="877888"/>
            <a:ext cx="6178550" cy="5621337"/>
          </a:xfrm>
        </p:spPr>
        <p:txBody>
          <a:bodyPr lIns="0" rIns="0"/>
          <a:lstStyle/>
          <a:p>
            <a:pPr marL="0" indent="0" eaLnBrk="1" hangingPunct="1"/>
            <a:r>
              <a:rPr lang="en-US" altLang="en-US" smtClean="0"/>
              <a:t>Light-weight processes that are installed on every deployment target (resource).</a:t>
            </a:r>
          </a:p>
          <a:p>
            <a:pPr marL="0" indent="0" eaLnBrk="1" hangingPunct="1"/>
            <a:r>
              <a:rPr lang="en-US" altLang="en-US" smtClean="0"/>
              <a:t>Provide two-way communication with the UrbanCode server</a:t>
            </a:r>
          </a:p>
          <a:p>
            <a:pPr lvl="1" eaLnBrk="1" hangingPunct="1"/>
            <a:r>
              <a:rPr lang="en-US" altLang="en-US" smtClean="0"/>
              <a:t>Stateless (resilient to network outages)</a:t>
            </a:r>
          </a:p>
          <a:p>
            <a:pPr lvl="1" eaLnBrk="1" hangingPunct="1"/>
            <a:r>
              <a:rPr lang="en-US" altLang="en-US" smtClean="0"/>
              <a:t>Can be secured by using SSL</a:t>
            </a:r>
          </a:p>
          <a:p>
            <a:pPr marL="0" indent="0" eaLnBrk="1" hangingPunct="1"/>
            <a:r>
              <a:rPr lang="en-US" altLang="en-US" smtClean="0"/>
              <a:t>Built on Java (requires JVM 1.7 or later)</a:t>
            </a:r>
          </a:p>
          <a:p>
            <a:pPr marL="0" indent="0" eaLnBrk="1" hangingPunct="1"/>
            <a:endParaRPr lang="en-US" altLang="en-US" smtClean="0"/>
          </a:p>
        </p:txBody>
      </p:sp>
      <p:pic>
        <p:nvPicPr>
          <p:cNvPr id="57348" name="Picture 6" descr="C:\Users\IBM_ADMIN\AppData\Local\Microsoft\Windows\Temporary Internet Files\Content.IE5\GKTQBYB9\MP9004424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825" y="2286000"/>
            <a:ext cx="24003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cision 3"/>
          <p:cNvSpPr/>
          <p:nvPr/>
        </p:nvSpPr>
        <p:spPr bwMode="auto">
          <a:xfrm>
            <a:off x="1300163" y="1371600"/>
            <a:ext cx="4795837" cy="4800600"/>
          </a:xfrm>
          <a:prstGeom prst="flowChartDecision">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1750" cap="flat" cmpd="sng" algn="ctr">
            <a:solidFill>
              <a:schemeClr val="tx1"/>
            </a:solidFill>
            <a:prstDash val="lgDash"/>
            <a:round/>
            <a:headEnd type="none" w="med" len="med"/>
            <a:tailEnd type="none" w="med" len="med"/>
          </a:ln>
          <a:effectLst/>
        </p:spPr>
        <p:txBody>
          <a:bodyPr/>
          <a:lstStyle/>
          <a:p>
            <a:pPr>
              <a:defRPr/>
            </a:pPr>
            <a:r>
              <a:rPr lang="en-US" sz="1400" b="0" dirty="0">
                <a:latin typeface="Arial" pitchFamily="-110" charset="0"/>
                <a:cs typeface="Arial" pitchFamily="-110" charset="0"/>
              </a:rPr>
              <a:t>Agent</a:t>
            </a:r>
          </a:p>
        </p:txBody>
      </p:sp>
      <p:sp>
        <p:nvSpPr>
          <p:cNvPr id="58371" name="Rectangle 14"/>
          <p:cNvSpPr>
            <a:spLocks noChangeArrowheads="1"/>
          </p:cNvSpPr>
          <p:nvPr/>
        </p:nvSpPr>
        <p:spPr bwMode="auto">
          <a:xfrm>
            <a:off x="4572000" y="3606800"/>
            <a:ext cx="914400" cy="304800"/>
          </a:xfrm>
          <a:prstGeom prst="rect">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tLang="en-US" sz="2000" b="0"/>
          </a:p>
        </p:txBody>
      </p:sp>
      <p:sp>
        <p:nvSpPr>
          <p:cNvPr id="58372" name="Title 1"/>
          <p:cNvSpPr>
            <a:spLocks noGrp="1"/>
          </p:cNvSpPr>
          <p:nvPr>
            <p:ph type="title" idx="4294967295"/>
          </p:nvPr>
        </p:nvSpPr>
        <p:spPr/>
        <p:txBody>
          <a:bodyPr lIns="0" tIns="0" rIns="0" bIns="0" anchor="t"/>
          <a:lstStyle/>
          <a:p>
            <a:pPr eaLnBrk="1" hangingPunct="1"/>
            <a:r>
              <a:rPr lang="en-US" altLang="en-US" smtClean="0"/>
              <a:t>Agent processes: Monitor and worker</a:t>
            </a:r>
          </a:p>
        </p:txBody>
      </p:sp>
      <p:sp>
        <p:nvSpPr>
          <p:cNvPr id="58373" name="Rectangle 4"/>
          <p:cNvSpPr>
            <a:spLocks noChangeArrowheads="1"/>
          </p:cNvSpPr>
          <p:nvPr/>
        </p:nvSpPr>
        <p:spPr bwMode="auto">
          <a:xfrm>
            <a:off x="1912938" y="3473450"/>
            <a:ext cx="982662" cy="603250"/>
          </a:xfrm>
          <a:prstGeom prst="rect">
            <a:avLst/>
          </a:prstGeom>
          <a:solidFill>
            <a:schemeClr val="folHlink"/>
          </a:solidFill>
          <a:ln w="12700" algn="ctr">
            <a:solidFill>
              <a:schemeClr val="accent1"/>
            </a:solidFill>
            <a:round/>
            <a:headEnd/>
            <a:tailEnd/>
          </a:ln>
        </p:spPr>
        <p:txBody>
          <a:bodyPr anchor="ctr"/>
          <a:lstStyle/>
          <a:p>
            <a:r>
              <a:rPr lang="en-US" altLang="en-US" sz="1800" b="0"/>
              <a:t>Monitor</a:t>
            </a:r>
          </a:p>
        </p:txBody>
      </p:sp>
      <p:sp>
        <p:nvSpPr>
          <p:cNvPr id="58374" name="Rectangle 6"/>
          <p:cNvSpPr>
            <a:spLocks noChangeArrowheads="1"/>
          </p:cNvSpPr>
          <p:nvPr/>
        </p:nvSpPr>
        <p:spPr bwMode="auto">
          <a:xfrm>
            <a:off x="3200400" y="3473450"/>
            <a:ext cx="931863" cy="603250"/>
          </a:xfrm>
          <a:prstGeom prst="rect">
            <a:avLst/>
          </a:prstGeom>
          <a:solidFill>
            <a:schemeClr val="folHlink"/>
          </a:solidFill>
          <a:ln w="12700" algn="ctr">
            <a:solidFill>
              <a:schemeClr val="accent1"/>
            </a:solidFill>
            <a:round/>
            <a:headEnd/>
            <a:tailEnd/>
          </a:ln>
        </p:spPr>
        <p:txBody>
          <a:bodyPr anchor="ctr"/>
          <a:lstStyle/>
          <a:p>
            <a:r>
              <a:rPr lang="en-US" altLang="en-US" sz="1600" b="0"/>
              <a:t>Worker</a:t>
            </a:r>
          </a:p>
          <a:p>
            <a:r>
              <a:rPr lang="en-US" altLang="en-US" sz="1600" b="0"/>
              <a:t>(JMS)</a:t>
            </a:r>
          </a:p>
        </p:txBody>
      </p:sp>
      <p:sp>
        <p:nvSpPr>
          <p:cNvPr id="58375" name="Isosceles Triangle 5"/>
          <p:cNvSpPr>
            <a:spLocks noChangeArrowheads="1"/>
          </p:cNvSpPr>
          <p:nvPr/>
        </p:nvSpPr>
        <p:spPr bwMode="auto">
          <a:xfrm rot="5400000">
            <a:off x="2708275" y="3660775"/>
            <a:ext cx="603250" cy="228600"/>
          </a:xfrm>
          <a:prstGeom prst="triangle">
            <a:avLst>
              <a:gd name="adj" fmla="val 50000"/>
            </a:avLst>
          </a:prstGeom>
          <a:solidFill>
            <a:schemeClr val="folHlink"/>
          </a:solidFill>
          <a:ln w="12700" algn="ctr">
            <a:solidFill>
              <a:schemeClr val="accent1"/>
            </a:solidFill>
            <a:round/>
            <a:headEnd/>
            <a:tailEnd/>
          </a:ln>
        </p:spPr>
        <p:txBody>
          <a:bodyPr anchor="ctr"/>
          <a:lstStyle/>
          <a:p>
            <a:endParaRPr lang="en-US" altLang="en-US" sz="2000" b="0"/>
          </a:p>
        </p:txBody>
      </p:sp>
      <p:sp>
        <p:nvSpPr>
          <p:cNvPr id="8" name="TextBox 7"/>
          <p:cNvSpPr txBox="1"/>
          <p:nvPr/>
        </p:nvSpPr>
        <p:spPr>
          <a:xfrm>
            <a:off x="1971675" y="4076700"/>
            <a:ext cx="923925" cy="415925"/>
          </a:xfrm>
          <a:prstGeom prst="rect">
            <a:avLst/>
          </a:prstGeom>
          <a:noFill/>
        </p:spPr>
        <p:txBody>
          <a:bodyPr>
            <a:spAutoFit/>
          </a:bodyPr>
          <a:lstStyle/>
          <a:p>
            <a:pPr>
              <a:defRPr/>
            </a:pPr>
            <a:r>
              <a:rPr lang="en-US" sz="1050" b="0" dirty="0">
                <a:latin typeface="Arial" charset="0"/>
                <a:cs typeface="Arial" charset="0"/>
              </a:rPr>
              <a:t>Installed as a service</a:t>
            </a:r>
          </a:p>
        </p:txBody>
      </p:sp>
      <p:sp>
        <p:nvSpPr>
          <p:cNvPr id="10" name="TextBox 9"/>
          <p:cNvSpPr txBox="1"/>
          <p:nvPr/>
        </p:nvSpPr>
        <p:spPr>
          <a:xfrm>
            <a:off x="3200400" y="4079875"/>
            <a:ext cx="914400" cy="415925"/>
          </a:xfrm>
          <a:prstGeom prst="rect">
            <a:avLst/>
          </a:prstGeom>
          <a:noFill/>
        </p:spPr>
        <p:txBody>
          <a:bodyPr>
            <a:spAutoFit/>
          </a:bodyPr>
          <a:lstStyle/>
          <a:p>
            <a:pPr>
              <a:defRPr/>
            </a:pPr>
            <a:r>
              <a:rPr lang="en-US" sz="1050" b="0" dirty="0">
                <a:latin typeface="Arial" charset="0"/>
                <a:cs typeface="Arial" charset="0"/>
              </a:rPr>
              <a:t>Multi-threaded</a:t>
            </a:r>
          </a:p>
        </p:txBody>
      </p:sp>
      <p:sp>
        <p:nvSpPr>
          <p:cNvPr id="58378" name="Isosceles Triangle 10"/>
          <p:cNvSpPr>
            <a:spLocks noChangeArrowheads="1"/>
          </p:cNvSpPr>
          <p:nvPr/>
        </p:nvSpPr>
        <p:spPr bwMode="auto">
          <a:xfrm rot="5400000">
            <a:off x="3928269" y="3664744"/>
            <a:ext cx="601662" cy="228600"/>
          </a:xfrm>
          <a:prstGeom prst="triangle">
            <a:avLst>
              <a:gd name="adj" fmla="val 50000"/>
            </a:avLst>
          </a:prstGeom>
          <a:solidFill>
            <a:schemeClr val="folHlink"/>
          </a:solidFill>
          <a:ln w="12700" algn="ctr">
            <a:solidFill>
              <a:schemeClr val="accent1"/>
            </a:solidFill>
            <a:round/>
            <a:headEnd/>
            <a:tailEnd/>
          </a:ln>
        </p:spPr>
        <p:txBody>
          <a:bodyPr anchor="ctr"/>
          <a:lstStyle/>
          <a:p>
            <a:endParaRPr lang="en-US" altLang="en-US" sz="2000" b="0"/>
          </a:p>
        </p:txBody>
      </p:sp>
      <p:sp>
        <p:nvSpPr>
          <p:cNvPr id="58379" name="Rectangle 11"/>
          <p:cNvSpPr>
            <a:spLocks noChangeArrowheads="1"/>
          </p:cNvSpPr>
          <p:nvPr/>
        </p:nvSpPr>
        <p:spPr bwMode="auto">
          <a:xfrm>
            <a:off x="4360863" y="3478213"/>
            <a:ext cx="914400" cy="601662"/>
          </a:xfrm>
          <a:prstGeom prst="rect">
            <a:avLst/>
          </a:prstGeom>
          <a:solidFill>
            <a:schemeClr val="folHlink"/>
          </a:solidFill>
          <a:ln w="12700" algn="ctr">
            <a:solidFill>
              <a:schemeClr val="accent1"/>
            </a:solidFill>
            <a:round/>
            <a:headEnd/>
            <a:tailEnd/>
          </a:ln>
        </p:spPr>
        <p:txBody>
          <a:bodyPr anchor="ctr"/>
          <a:lstStyle/>
          <a:p>
            <a:r>
              <a:rPr lang="en-US" altLang="en-US" sz="1600" b="0"/>
              <a:t>Plug-in</a:t>
            </a:r>
          </a:p>
          <a:p>
            <a:r>
              <a:rPr lang="en-US" altLang="en-US" sz="1600" b="0"/>
              <a:t>Run-time</a:t>
            </a:r>
          </a:p>
        </p:txBody>
      </p:sp>
      <p:sp>
        <p:nvSpPr>
          <p:cNvPr id="58380" name="Rectangle 12"/>
          <p:cNvSpPr>
            <a:spLocks noChangeArrowheads="1"/>
          </p:cNvSpPr>
          <p:nvPr/>
        </p:nvSpPr>
        <p:spPr bwMode="auto">
          <a:xfrm>
            <a:off x="5181600" y="3549650"/>
            <a:ext cx="211138" cy="112713"/>
          </a:xfrm>
          <a:prstGeom prst="rect">
            <a:avLst/>
          </a:prstGeom>
          <a:solidFill>
            <a:schemeClr val="folHlink"/>
          </a:solidFill>
          <a:ln w="12700" algn="ctr">
            <a:solidFill>
              <a:schemeClr val="accent1"/>
            </a:solidFill>
            <a:round/>
            <a:headEnd/>
            <a:tailEnd/>
          </a:ln>
        </p:spPr>
        <p:txBody>
          <a:bodyPr anchor="ctr"/>
          <a:lstStyle/>
          <a:p>
            <a:endParaRPr lang="en-US" altLang="en-US" sz="2000" b="0"/>
          </a:p>
        </p:txBody>
      </p:sp>
      <p:sp>
        <p:nvSpPr>
          <p:cNvPr id="58381" name="Rectangle 13"/>
          <p:cNvSpPr>
            <a:spLocks noChangeArrowheads="1"/>
          </p:cNvSpPr>
          <p:nvPr/>
        </p:nvSpPr>
        <p:spPr bwMode="auto">
          <a:xfrm>
            <a:off x="5181600" y="3854450"/>
            <a:ext cx="211138" cy="112713"/>
          </a:xfrm>
          <a:prstGeom prst="rect">
            <a:avLst/>
          </a:prstGeom>
          <a:solidFill>
            <a:schemeClr val="folHlink"/>
          </a:solidFill>
          <a:ln w="12700" algn="ctr">
            <a:solidFill>
              <a:schemeClr val="accent1"/>
            </a:solidFill>
            <a:round/>
            <a:headEnd/>
            <a:tailEnd/>
          </a:ln>
        </p:spPr>
        <p:txBody>
          <a:bodyPr anchor="ctr"/>
          <a:lstStyle/>
          <a:p>
            <a:endParaRPr lang="en-US" altLang="en-US" sz="2000" b="0"/>
          </a:p>
        </p:txBody>
      </p:sp>
      <p:cxnSp>
        <p:nvCxnSpPr>
          <p:cNvPr id="58382" name="Straight Arrow Connector 15"/>
          <p:cNvCxnSpPr>
            <a:cxnSpLocks noChangeShapeType="1"/>
            <a:stCxn id="58371" idx="3"/>
          </p:cNvCxnSpPr>
          <p:nvPr/>
        </p:nvCxnSpPr>
        <p:spPr bwMode="auto">
          <a:xfrm>
            <a:off x="5486400" y="3759200"/>
            <a:ext cx="1524000" cy="1905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TextBox 19"/>
          <p:cNvSpPr txBox="1"/>
          <p:nvPr/>
        </p:nvSpPr>
        <p:spPr>
          <a:xfrm>
            <a:off x="6078538" y="3954463"/>
            <a:ext cx="914400" cy="415925"/>
          </a:xfrm>
          <a:prstGeom prst="rect">
            <a:avLst/>
          </a:prstGeom>
          <a:noFill/>
        </p:spPr>
        <p:txBody>
          <a:bodyPr>
            <a:spAutoFit/>
          </a:bodyPr>
          <a:lstStyle/>
          <a:p>
            <a:pPr>
              <a:defRPr/>
            </a:pPr>
            <a:r>
              <a:rPr lang="en-US" sz="1050" b="0" dirty="0">
                <a:latin typeface="Arial" charset="0"/>
                <a:cs typeface="Arial" charset="0"/>
              </a:rPr>
              <a:t>Non-JMS HTTP</a:t>
            </a:r>
          </a:p>
        </p:txBody>
      </p:sp>
      <p:sp>
        <p:nvSpPr>
          <p:cNvPr id="19" name="Oval 18"/>
          <p:cNvSpPr/>
          <p:nvPr/>
        </p:nvSpPr>
        <p:spPr bwMode="auto">
          <a:xfrm>
            <a:off x="7086600" y="3200400"/>
            <a:ext cx="1371600" cy="1371600"/>
          </a:xfrm>
          <a:prstGeom prst="ellipse">
            <a:avLst/>
          </a:prstGeom>
          <a:solidFill>
            <a:schemeClr val="folHlink"/>
          </a:solidFill>
          <a:ln w="25400" cap="flat" cmpd="sng" algn="ctr">
            <a:solidFill>
              <a:schemeClr val="tx1"/>
            </a:solidFill>
            <a:prstDash val="solid"/>
            <a:round/>
            <a:headEnd type="none" w="med" len="med"/>
            <a:tailEnd type="none" w="med" len="med"/>
          </a:ln>
          <a:effectLst>
            <a:outerShdw blurRad="177800" dist="165100" dir="2700000" algn="tl" rotWithShape="0">
              <a:prstClr val="black">
                <a:alpha val="40000"/>
              </a:prstClr>
            </a:outerShdw>
          </a:effectLst>
        </p:spPr>
        <p:txBody>
          <a:bodyPr anchor="ctr"/>
          <a:lstStyle/>
          <a:p>
            <a:pPr>
              <a:defRPr/>
            </a:pPr>
            <a:r>
              <a:rPr lang="en-US" sz="1400" b="0" dirty="0">
                <a:latin typeface="Arial" pitchFamily="-110" charset="0"/>
                <a:cs typeface="Arial" pitchFamily="-110" charset="0"/>
              </a:rPr>
              <a:t>Resource</a:t>
            </a:r>
          </a:p>
        </p:txBody>
      </p:sp>
      <p:sp>
        <p:nvSpPr>
          <p:cNvPr id="58385" name="Rectangle 20"/>
          <p:cNvSpPr>
            <a:spLocks noChangeArrowheads="1"/>
          </p:cNvSpPr>
          <p:nvPr/>
        </p:nvSpPr>
        <p:spPr bwMode="auto">
          <a:xfrm>
            <a:off x="390525" y="1012825"/>
            <a:ext cx="2895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en-US" sz="2000" b="0"/>
              <a:t>An agent consists of a </a:t>
            </a:r>
            <a:r>
              <a:rPr lang="en-US" altLang="en-US" sz="2000" i="1"/>
              <a:t>worker</a:t>
            </a:r>
            <a:r>
              <a:rPr lang="en-US" altLang="en-US" sz="2000" b="0" i="1"/>
              <a:t> </a:t>
            </a:r>
            <a:r>
              <a:rPr lang="en-US" altLang="en-US" sz="2000" b="0"/>
              <a:t>process and</a:t>
            </a:r>
          </a:p>
          <a:p>
            <a:pPr algn="l"/>
            <a:r>
              <a:rPr lang="en-US" altLang="en-US" sz="2000" b="0"/>
              <a:t>a </a:t>
            </a:r>
            <a:r>
              <a:rPr lang="en-US" altLang="en-US" sz="2000" i="1"/>
              <a:t>monitor</a:t>
            </a:r>
            <a:r>
              <a:rPr lang="en-US" altLang="en-US" sz="2000" b="0" i="1"/>
              <a:t> </a:t>
            </a:r>
            <a:r>
              <a:rPr lang="en-US" altLang="en-US" sz="2000" b="0"/>
              <a:t>process.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idx="4294967295"/>
          </p:nvPr>
        </p:nvSpPr>
        <p:spPr/>
        <p:txBody>
          <a:bodyPr lIns="0" tIns="0" rIns="0" bIns="0" anchor="t"/>
          <a:lstStyle/>
          <a:p>
            <a:pPr eaLnBrk="1" hangingPunct="1"/>
            <a:r>
              <a:rPr lang="en-US" altLang="en-US" smtClean="0"/>
              <a:t>Server-agent communication</a:t>
            </a:r>
          </a:p>
        </p:txBody>
      </p:sp>
      <p:sp>
        <p:nvSpPr>
          <p:cNvPr id="59395" name="Content Placeholder 2"/>
          <p:cNvSpPr>
            <a:spLocks noGrp="1"/>
          </p:cNvSpPr>
          <p:nvPr>
            <p:ph idx="4294967295"/>
          </p:nvPr>
        </p:nvSpPr>
        <p:spPr>
          <a:xfrm>
            <a:off x="90488" y="776288"/>
            <a:ext cx="8958262" cy="2606675"/>
          </a:xfrm>
        </p:spPr>
        <p:txBody>
          <a:bodyPr lIns="0" rIns="0"/>
          <a:lstStyle/>
          <a:p>
            <a:pPr marL="0" indent="0" eaLnBrk="1" hangingPunct="1"/>
            <a:r>
              <a:rPr lang="en-US" altLang="en-US" smtClean="0"/>
              <a:t>Most agent communication is via JMS (bi-directional).</a:t>
            </a:r>
          </a:p>
          <a:p>
            <a:pPr marL="0" indent="0" eaLnBrk="1" hangingPunct="1"/>
            <a:r>
              <a:rPr lang="en-US" altLang="en-US" smtClean="0"/>
              <a:t>Some activities use HTTP, however (one-directional from agent to server):</a:t>
            </a:r>
          </a:p>
          <a:p>
            <a:pPr lvl="1" eaLnBrk="1" hangingPunct="1"/>
            <a:r>
              <a:rPr lang="en-US" altLang="en-US" smtClean="0"/>
              <a:t>Posting logs</a:t>
            </a:r>
          </a:p>
          <a:p>
            <a:pPr lvl="1" eaLnBrk="1" hangingPunct="1"/>
            <a:r>
              <a:rPr lang="en-US" altLang="en-US" smtClean="0"/>
              <a:t>Transmitting test results</a:t>
            </a:r>
          </a:p>
          <a:p>
            <a:pPr lvl="1" eaLnBrk="1" hangingPunct="1"/>
            <a:r>
              <a:rPr lang="en-US" altLang="en-US" smtClean="0"/>
              <a:t>Posting files to CodeStation</a:t>
            </a:r>
          </a:p>
        </p:txBody>
      </p:sp>
      <p:sp>
        <p:nvSpPr>
          <p:cNvPr id="59396" name="TextBox 13"/>
          <p:cNvSpPr txBox="1">
            <a:spLocks noChangeArrowheads="1"/>
          </p:cNvSpPr>
          <p:nvPr/>
        </p:nvSpPr>
        <p:spPr bwMode="auto">
          <a:xfrm>
            <a:off x="381000" y="4208463"/>
            <a:ext cx="742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Agents</a:t>
            </a:r>
          </a:p>
        </p:txBody>
      </p:sp>
      <p:sp>
        <p:nvSpPr>
          <p:cNvPr id="59397" name="TextBox 16"/>
          <p:cNvSpPr txBox="1">
            <a:spLocks noChangeArrowheads="1"/>
          </p:cNvSpPr>
          <p:nvPr/>
        </p:nvSpPr>
        <p:spPr bwMode="auto">
          <a:xfrm>
            <a:off x="3570288" y="3613150"/>
            <a:ext cx="3748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400" b="0"/>
              <a:t>UrbanCode Deploy server</a:t>
            </a:r>
          </a:p>
        </p:txBody>
      </p:sp>
      <p:pic>
        <p:nvPicPr>
          <p:cNvPr id="59398" name="Picture 6" descr="C:\Users\IBM_ADMIN\AppData\Local\Microsoft\Windows\Temporary Internet Files\Content.IE5\GKTQBYB9\MP9004424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888" y="4235450"/>
            <a:ext cx="6334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9" descr="C:\Users\IBM_ADMIN\AppData\Local\Microsoft\Windows\Temporary Internet Files\Content.IE5\GKTQBYB9\MP9004424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4802188"/>
            <a:ext cx="6334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10" descr="C:\Users\IBM_ADMIN\AppData\Local\Microsoft\Windows\Temporary Internet Files\Content.IE5\GKTQBYB9\MP9004424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575" y="5397500"/>
            <a:ext cx="6334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Rectangle 11"/>
          <p:cNvSpPr>
            <a:spLocks noChangeArrowheads="1"/>
          </p:cNvSpPr>
          <p:nvPr/>
        </p:nvSpPr>
        <p:spPr bwMode="auto">
          <a:xfrm>
            <a:off x="4419600" y="4011613"/>
            <a:ext cx="2057400" cy="1597025"/>
          </a:xfrm>
          <a:prstGeom prst="rect">
            <a:avLst/>
          </a:prstGeom>
          <a:solidFill>
            <a:schemeClr val="folHlink"/>
          </a:solidFill>
          <a:ln w="12700" algn="ctr">
            <a:solidFill>
              <a:schemeClr val="accent1"/>
            </a:solidFill>
            <a:round/>
            <a:headEnd/>
            <a:tailEnd/>
          </a:ln>
        </p:spPr>
        <p:txBody>
          <a:bodyPr anchor="ctr"/>
          <a:lstStyle/>
          <a:p>
            <a:endParaRPr lang="en-US" altLang="en-US" sz="2000" b="0"/>
          </a:p>
        </p:txBody>
      </p:sp>
      <p:pic>
        <p:nvPicPr>
          <p:cNvPr id="59402" name="Picture 3" descr="C:\Users\IBM_ADMIN\AppData\Local\Microsoft\Windows\Temporary Internet Files\Content.IE5\GKTQBYB9\MC90043484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6363" y="4041775"/>
            <a:ext cx="1566862"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Rectangle 7"/>
          <p:cNvSpPr>
            <a:spLocks noChangeArrowheads="1"/>
          </p:cNvSpPr>
          <p:nvPr/>
        </p:nvSpPr>
        <p:spPr bwMode="auto">
          <a:xfrm>
            <a:off x="3748088" y="4697413"/>
            <a:ext cx="1593850" cy="492125"/>
          </a:xfrm>
          <a:prstGeom prst="rect">
            <a:avLst/>
          </a:prstGeom>
          <a:solidFill>
            <a:schemeClr val="folHlink"/>
          </a:solidFill>
          <a:ln w="12700" algn="ctr">
            <a:solidFill>
              <a:schemeClr val="accent1"/>
            </a:solidFill>
            <a:round/>
            <a:headEnd/>
            <a:tailEnd/>
          </a:ln>
        </p:spPr>
        <p:txBody>
          <a:bodyPr anchor="ctr"/>
          <a:lstStyle/>
          <a:p>
            <a:r>
              <a:rPr lang="en-US" altLang="en-US" sz="1800" b="0"/>
              <a:t>HTTP:8080</a:t>
            </a:r>
          </a:p>
          <a:p>
            <a:r>
              <a:rPr lang="en-US" altLang="en-US" sz="1800" b="0"/>
              <a:t>HTTPS:8443</a:t>
            </a:r>
          </a:p>
        </p:txBody>
      </p:sp>
      <p:sp>
        <p:nvSpPr>
          <p:cNvPr id="59404" name="Rectangle 8"/>
          <p:cNvSpPr>
            <a:spLocks noChangeArrowheads="1"/>
          </p:cNvSpPr>
          <p:nvPr/>
        </p:nvSpPr>
        <p:spPr bwMode="auto">
          <a:xfrm>
            <a:off x="3678238" y="4173538"/>
            <a:ext cx="1350962" cy="273050"/>
          </a:xfrm>
          <a:prstGeom prst="rect">
            <a:avLst/>
          </a:prstGeom>
          <a:solidFill>
            <a:schemeClr val="folHlink"/>
          </a:solidFill>
          <a:ln w="12700" algn="ctr">
            <a:solidFill>
              <a:schemeClr val="accent1"/>
            </a:solidFill>
            <a:round/>
            <a:headEnd/>
            <a:tailEnd/>
          </a:ln>
        </p:spPr>
        <p:txBody>
          <a:bodyPr anchor="ctr"/>
          <a:lstStyle/>
          <a:p>
            <a:r>
              <a:rPr lang="en-US" altLang="en-US" sz="1800" b="0"/>
              <a:t>JMS:7918</a:t>
            </a:r>
          </a:p>
        </p:txBody>
      </p:sp>
      <p:cxnSp>
        <p:nvCxnSpPr>
          <p:cNvPr id="59405" name="Straight Arrow Connector 13"/>
          <p:cNvCxnSpPr>
            <a:cxnSpLocks noChangeShapeType="1"/>
          </p:cNvCxnSpPr>
          <p:nvPr/>
        </p:nvCxnSpPr>
        <p:spPr bwMode="auto">
          <a:xfrm>
            <a:off x="2286000" y="5105400"/>
            <a:ext cx="12954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9406" name="Straight Arrow Connector 15"/>
          <p:cNvCxnSpPr>
            <a:cxnSpLocks noChangeShapeType="1"/>
          </p:cNvCxnSpPr>
          <p:nvPr/>
        </p:nvCxnSpPr>
        <p:spPr bwMode="auto">
          <a:xfrm>
            <a:off x="2286000" y="4310063"/>
            <a:ext cx="12954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9407" name="TextBox 13"/>
          <p:cNvSpPr txBox="1">
            <a:spLocks noChangeArrowheads="1"/>
          </p:cNvSpPr>
          <p:nvPr/>
        </p:nvSpPr>
        <p:spPr bwMode="auto">
          <a:xfrm>
            <a:off x="2335213" y="4705350"/>
            <a:ext cx="1277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HTTP / REST</a:t>
            </a:r>
          </a:p>
        </p:txBody>
      </p:sp>
      <p:sp>
        <p:nvSpPr>
          <p:cNvPr id="59408" name="TextBox 13"/>
          <p:cNvSpPr txBox="1">
            <a:spLocks noChangeArrowheads="1"/>
          </p:cNvSpPr>
          <p:nvPr/>
        </p:nvSpPr>
        <p:spPr bwMode="auto">
          <a:xfrm>
            <a:off x="2268538" y="3887788"/>
            <a:ext cx="1330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JMS Channel*</a:t>
            </a:r>
          </a:p>
        </p:txBody>
      </p:sp>
      <p:sp>
        <p:nvSpPr>
          <p:cNvPr id="59409" name="TextBox 13"/>
          <p:cNvSpPr txBox="1">
            <a:spLocks noChangeArrowheads="1"/>
          </p:cNvSpPr>
          <p:nvPr/>
        </p:nvSpPr>
        <p:spPr bwMode="auto">
          <a:xfrm>
            <a:off x="2008188" y="5849938"/>
            <a:ext cx="4587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200" b="0" i="1"/>
              <a:t>*The agent polls for items in the queue to initiate communication.</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idx="4294967295"/>
          </p:nvPr>
        </p:nvSpPr>
        <p:spPr/>
        <p:txBody>
          <a:bodyPr lIns="0" tIns="0" rIns="0" bIns="0" anchor="t"/>
          <a:lstStyle/>
          <a:p>
            <a:pPr eaLnBrk="1" hangingPunct="1"/>
            <a:r>
              <a:rPr lang="en-US" altLang="en-US" smtClean="0"/>
              <a:t>Agents and the relay server</a:t>
            </a:r>
          </a:p>
        </p:txBody>
      </p:sp>
      <p:sp>
        <p:nvSpPr>
          <p:cNvPr id="60419" name="Content Placeholder 2"/>
          <p:cNvSpPr>
            <a:spLocks noGrp="1"/>
          </p:cNvSpPr>
          <p:nvPr>
            <p:ph idx="4294967295"/>
          </p:nvPr>
        </p:nvSpPr>
        <p:spPr>
          <a:xfrm>
            <a:off x="185738" y="809625"/>
            <a:ext cx="8958262" cy="5621338"/>
          </a:xfrm>
        </p:spPr>
        <p:txBody>
          <a:bodyPr lIns="0" rIns="0"/>
          <a:lstStyle/>
          <a:p>
            <a:pPr marL="0" indent="0" eaLnBrk="1" hangingPunct="1"/>
            <a:r>
              <a:rPr lang="en-US" altLang="en-US" smtClean="0"/>
              <a:t>In simple configurations, agents communicate directly with the UrbanCode server.</a:t>
            </a:r>
          </a:p>
          <a:p>
            <a:pPr marL="0" indent="0" eaLnBrk="1" hangingPunct="1"/>
            <a:r>
              <a:rPr lang="en-US" altLang="en-US" smtClean="0"/>
              <a:t>In more complex situations, direct communication becomes inefficient or impossible:</a:t>
            </a:r>
          </a:p>
          <a:p>
            <a:pPr lvl="1" eaLnBrk="1" hangingPunct="1"/>
            <a:r>
              <a:rPr lang="en-US" altLang="en-US" smtClean="0"/>
              <a:t>The number of agents increase from tens to hundreds to thousands.</a:t>
            </a:r>
          </a:p>
          <a:p>
            <a:pPr lvl="1" eaLnBrk="1" hangingPunct="1"/>
            <a:r>
              <a:rPr lang="en-US" altLang="en-US" smtClean="0"/>
              <a:t>Network topology becomes complex.</a:t>
            </a:r>
          </a:p>
          <a:p>
            <a:pPr lvl="1" eaLnBrk="1" hangingPunct="1"/>
            <a:r>
              <a:rPr lang="en-US" altLang="en-US" smtClean="0"/>
              <a:t>Agent-server communication crosses firewalls with port restrictions.</a:t>
            </a:r>
          </a:p>
          <a:p>
            <a:pPr marL="0" indent="0" eaLnBrk="1" hangingPunct="1"/>
            <a:r>
              <a:rPr lang="en-US" altLang="en-US" smtClean="0"/>
              <a:t>Agent relay servers resolve this issue.</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ed Rectangle 69"/>
          <p:cNvSpPr/>
          <p:nvPr/>
        </p:nvSpPr>
        <p:spPr bwMode="auto">
          <a:xfrm>
            <a:off x="749300" y="4192588"/>
            <a:ext cx="4852988" cy="2024062"/>
          </a:xfrm>
          <a:prstGeom prst="roundRect">
            <a:avLst/>
          </a:prstGeom>
          <a:gradFill>
            <a:gsLst>
              <a:gs pos="0">
                <a:schemeClr val="accent6">
                  <a:lumMod val="60000"/>
                  <a:lumOff val="40000"/>
                </a:schemeClr>
              </a:gs>
              <a:gs pos="100000">
                <a:schemeClr val="accent6">
                  <a:lumMod val="20000"/>
                  <a:lumOff val="80000"/>
                </a:schemeClr>
              </a:gs>
            </a:gsLst>
            <a:lin ang="5400000" scaled="0"/>
          </a:gradFill>
          <a:ln w="50800" cap="flat" cmpd="sng" algn="ctr">
            <a:solidFill>
              <a:srgbClr val="292929"/>
            </a:solidFill>
            <a:prstDash val="solid"/>
            <a:round/>
            <a:headEnd type="none" w="med" len="med"/>
            <a:tailEnd type="none" w="med" len="med"/>
          </a:ln>
          <a:effectLst>
            <a:outerShdw blurRad="165100" dist="177800" dir="2700000" algn="tl" rotWithShape="0">
              <a:prstClr val="black">
                <a:alpha val="40000"/>
              </a:prstClr>
            </a:outerShdw>
          </a:effectLst>
        </p:spPr>
        <p:txBody>
          <a:bodyPr anchor="ctr"/>
          <a:lstStyle/>
          <a:p>
            <a:pPr>
              <a:defRPr/>
            </a:pPr>
            <a:endParaRPr lang="en-US" sz="1400" b="0" dirty="0">
              <a:latin typeface="Arial" pitchFamily="-110" charset="0"/>
              <a:cs typeface="Arial" pitchFamily="-110" charset="0"/>
            </a:endParaRPr>
          </a:p>
        </p:txBody>
      </p:sp>
      <p:sp>
        <p:nvSpPr>
          <p:cNvPr id="68" name="Rounded Rectangle 67"/>
          <p:cNvSpPr/>
          <p:nvPr/>
        </p:nvSpPr>
        <p:spPr bwMode="auto">
          <a:xfrm>
            <a:off x="898525" y="1371600"/>
            <a:ext cx="4851400" cy="2024063"/>
          </a:xfrm>
          <a:prstGeom prst="roundRect">
            <a:avLst/>
          </a:prstGeom>
          <a:gradFill>
            <a:gsLst>
              <a:gs pos="0">
                <a:srgbClr val="66FF33"/>
              </a:gs>
              <a:gs pos="100000">
                <a:srgbClr val="CCFFCC"/>
              </a:gs>
            </a:gsLst>
            <a:lin ang="5400000" scaled="0"/>
          </a:gradFill>
          <a:ln w="50800" cap="flat" cmpd="sng" algn="ctr">
            <a:solidFill>
              <a:srgbClr val="292929"/>
            </a:solidFill>
            <a:prstDash val="solid"/>
            <a:round/>
            <a:headEnd type="none" w="med" len="med"/>
            <a:tailEnd type="none" w="med" len="med"/>
          </a:ln>
          <a:effectLst>
            <a:outerShdw blurRad="165100" dist="177800" dir="2700000" algn="tl" rotWithShape="0">
              <a:prstClr val="black">
                <a:alpha val="40000"/>
              </a:prstClr>
            </a:outerShdw>
          </a:effectLst>
        </p:spPr>
        <p:txBody>
          <a:bodyPr anchor="ctr"/>
          <a:lstStyle/>
          <a:p>
            <a:pPr>
              <a:defRPr/>
            </a:pPr>
            <a:endParaRPr lang="en-US" sz="1400" b="0" dirty="0">
              <a:latin typeface="Arial" pitchFamily="-110" charset="0"/>
              <a:cs typeface="Arial" pitchFamily="-110" charset="0"/>
            </a:endParaRPr>
          </a:p>
        </p:txBody>
      </p:sp>
      <p:sp>
        <p:nvSpPr>
          <p:cNvPr id="61444" name="Title 1"/>
          <p:cNvSpPr>
            <a:spLocks noGrp="1"/>
          </p:cNvSpPr>
          <p:nvPr>
            <p:ph type="title" idx="4294967295"/>
          </p:nvPr>
        </p:nvSpPr>
        <p:spPr/>
        <p:txBody>
          <a:bodyPr lIns="0" tIns="0" rIns="0" bIns="0" anchor="t"/>
          <a:lstStyle/>
          <a:p>
            <a:pPr eaLnBrk="1" hangingPunct="1"/>
            <a:r>
              <a:rPr lang="en-US" altLang="en-US" sz="3200" dirty="0" smtClean="0"/>
              <a:t>Topology example with an </a:t>
            </a:r>
            <a:r>
              <a:rPr lang="en-US" altLang="en-US" sz="3200" dirty="0" err="1" smtClean="0"/>
              <a:t>UrbanCode</a:t>
            </a:r>
            <a:r>
              <a:rPr lang="en-US" altLang="en-US" sz="3200" dirty="0" smtClean="0"/>
              <a:t> Deploy relay server</a:t>
            </a:r>
          </a:p>
        </p:txBody>
      </p:sp>
      <p:sp>
        <p:nvSpPr>
          <p:cNvPr id="61445" name="TextBox 13"/>
          <p:cNvSpPr txBox="1">
            <a:spLocks noChangeArrowheads="1"/>
          </p:cNvSpPr>
          <p:nvPr/>
        </p:nvSpPr>
        <p:spPr bwMode="auto">
          <a:xfrm>
            <a:off x="855663" y="1576388"/>
            <a:ext cx="982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Agents</a:t>
            </a:r>
          </a:p>
        </p:txBody>
      </p:sp>
      <p:pic>
        <p:nvPicPr>
          <p:cNvPr id="61446" name="Picture 4" descr="C:\Users\IBM_ADMIN\AppData\Local\Microsoft\Windows\Temporary Internet Files\Content.IE5\GKTQBYB9\MP9004424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604963"/>
            <a:ext cx="6334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5" descr="C:\Users\IBM_ADMIN\AppData\Local\Microsoft\Windows\Temporary Internet Files\Content.IE5\GKTQBYB9\MP9004424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525" y="2170113"/>
            <a:ext cx="6334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6" descr="C:\Users\IBM_ADMIN\AppData\Local\Microsoft\Windows\Temporary Internet Files\Content.IE5\GKTQBYB9\MP9004424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975" y="2765425"/>
            <a:ext cx="6334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8" descr="C:\Users\IBM_ADMIN\AppData\Local\Microsoft\Windows\Temporary Internet Files\Content.IE5\GKTQBYB9\MC90043484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850" y="1455738"/>
            <a:ext cx="1566863"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450" name="Straight Arrow Connector 11"/>
          <p:cNvCxnSpPr>
            <a:cxnSpLocks noChangeShapeType="1"/>
          </p:cNvCxnSpPr>
          <p:nvPr/>
        </p:nvCxnSpPr>
        <p:spPr bwMode="auto">
          <a:xfrm>
            <a:off x="2906713" y="1822450"/>
            <a:ext cx="1295400" cy="0"/>
          </a:xfrm>
          <a:prstGeom prst="straightConnector1">
            <a:avLst/>
          </a:prstGeom>
          <a:noFill/>
          <a:ln w="38100" algn="ctr">
            <a:solidFill>
              <a:srgbClr val="00B050"/>
            </a:solidFill>
            <a:round/>
            <a:headEnd/>
            <a:tailEnd type="arrow" w="med" len="med"/>
          </a:ln>
          <a:extLst>
            <a:ext uri="{909E8E84-426E-40DD-AFC4-6F175D3DCCD1}">
              <a14:hiddenFill xmlns:a14="http://schemas.microsoft.com/office/drawing/2010/main">
                <a:noFill/>
              </a14:hiddenFill>
            </a:ext>
          </a:extLst>
        </p:spPr>
      </p:cxnSp>
      <p:cxnSp>
        <p:nvCxnSpPr>
          <p:cNvPr id="61451" name="Straight Arrow Connector 12"/>
          <p:cNvCxnSpPr>
            <a:cxnSpLocks noChangeShapeType="1"/>
          </p:cNvCxnSpPr>
          <p:nvPr/>
        </p:nvCxnSpPr>
        <p:spPr bwMode="auto">
          <a:xfrm>
            <a:off x="2757488" y="1692275"/>
            <a:ext cx="1295400" cy="0"/>
          </a:xfrm>
          <a:prstGeom prst="straightConnector1">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61452" name="TextBox 13"/>
          <p:cNvSpPr txBox="1">
            <a:spLocks noChangeArrowheads="1"/>
          </p:cNvSpPr>
          <p:nvPr/>
        </p:nvSpPr>
        <p:spPr bwMode="auto">
          <a:xfrm>
            <a:off x="2492375" y="1893888"/>
            <a:ext cx="1906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solidFill>
                  <a:srgbClr val="00B050"/>
                </a:solidFill>
              </a:rPr>
              <a:t>HTTP or REST</a:t>
            </a:r>
          </a:p>
        </p:txBody>
      </p:sp>
      <p:sp>
        <p:nvSpPr>
          <p:cNvPr id="61453" name="TextBox 13"/>
          <p:cNvSpPr txBox="1">
            <a:spLocks noChangeArrowheads="1"/>
          </p:cNvSpPr>
          <p:nvPr/>
        </p:nvSpPr>
        <p:spPr bwMode="auto">
          <a:xfrm>
            <a:off x="2759075" y="1354138"/>
            <a:ext cx="13700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600" b="0"/>
              <a:t>JMS channel</a:t>
            </a:r>
          </a:p>
        </p:txBody>
      </p:sp>
      <p:pic>
        <p:nvPicPr>
          <p:cNvPr id="61454" name="Picture 16" descr="C:\Users\IBM_ADMIN\AppData\Local\Microsoft\Windows\Temporary Internet Files\Content.IE5\GKTQBYB9\MC90043484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143250"/>
            <a:ext cx="1566863"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5" name="Picture 20" descr="C:\Users\IBM_ADMIN\AppData\Local\Microsoft\Windows\Temporary Internet Files\Content.IE5\GKTQBYB9\MP9004424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288" y="4291013"/>
            <a:ext cx="6334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21" descr="C:\Users\IBM_ADMIN\AppData\Local\Microsoft\Windows\Temporary Internet Files\Content.IE5\GKTQBYB9\MP9004424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4857750"/>
            <a:ext cx="6334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22" descr="C:\Users\IBM_ADMIN\AppData\Local\Microsoft\Windows\Temporary Internet Files\Content.IE5\GKTQBYB9\MP9004424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975" y="5453063"/>
            <a:ext cx="6334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Picture 24" descr="C:\Users\IBM_ADMIN\AppData\Local\Microsoft\Windows\Temporary Internet Files\Content.IE5\GKTQBYB9\MC90043484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888" y="4287838"/>
            <a:ext cx="1566862"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459" name="Straight Arrow Connector 28"/>
          <p:cNvCxnSpPr>
            <a:cxnSpLocks noChangeShapeType="1"/>
          </p:cNvCxnSpPr>
          <p:nvPr/>
        </p:nvCxnSpPr>
        <p:spPr bwMode="auto">
          <a:xfrm>
            <a:off x="2109788" y="4502150"/>
            <a:ext cx="1295400" cy="0"/>
          </a:xfrm>
          <a:prstGeom prst="straightConnector1">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61460" name="Straight Arrow Connector 31"/>
          <p:cNvCxnSpPr>
            <a:cxnSpLocks noChangeShapeType="1"/>
          </p:cNvCxnSpPr>
          <p:nvPr/>
        </p:nvCxnSpPr>
        <p:spPr bwMode="auto">
          <a:xfrm>
            <a:off x="4892675" y="2778125"/>
            <a:ext cx="2652713" cy="917575"/>
          </a:xfrm>
          <a:prstGeom prst="straightConnector1">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61461" name="Straight Arrow Connector 33"/>
          <p:cNvCxnSpPr>
            <a:cxnSpLocks noChangeShapeType="1"/>
          </p:cNvCxnSpPr>
          <p:nvPr/>
        </p:nvCxnSpPr>
        <p:spPr bwMode="auto">
          <a:xfrm flipV="1">
            <a:off x="4692650" y="4021138"/>
            <a:ext cx="2733675" cy="546100"/>
          </a:xfrm>
          <a:prstGeom prst="straightConnector1">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61462" name="Straight Arrow Connector 41"/>
          <p:cNvCxnSpPr>
            <a:cxnSpLocks noChangeShapeType="1"/>
          </p:cNvCxnSpPr>
          <p:nvPr/>
        </p:nvCxnSpPr>
        <p:spPr bwMode="auto">
          <a:xfrm>
            <a:off x="2703513" y="2951163"/>
            <a:ext cx="1295400" cy="0"/>
          </a:xfrm>
          <a:prstGeom prst="straightConnector1">
            <a:avLst/>
          </a:prstGeom>
          <a:noFill/>
          <a:ln w="38100" algn="ctr">
            <a:solidFill>
              <a:srgbClr val="00B050"/>
            </a:solidFill>
            <a:round/>
            <a:headEnd/>
            <a:tailEnd type="arrow" w="med" len="med"/>
          </a:ln>
          <a:extLst>
            <a:ext uri="{909E8E84-426E-40DD-AFC4-6F175D3DCCD1}">
              <a14:hiddenFill xmlns:a14="http://schemas.microsoft.com/office/drawing/2010/main">
                <a:noFill/>
              </a14:hiddenFill>
            </a:ext>
          </a:extLst>
        </p:spPr>
      </p:cxnSp>
      <p:cxnSp>
        <p:nvCxnSpPr>
          <p:cNvPr id="61463" name="Straight Arrow Connector 43"/>
          <p:cNvCxnSpPr>
            <a:cxnSpLocks noChangeShapeType="1"/>
          </p:cNvCxnSpPr>
          <p:nvPr/>
        </p:nvCxnSpPr>
        <p:spPr bwMode="auto">
          <a:xfrm>
            <a:off x="2055813" y="5791200"/>
            <a:ext cx="1295400" cy="0"/>
          </a:xfrm>
          <a:prstGeom prst="straightConnector1">
            <a:avLst/>
          </a:prstGeom>
          <a:noFill/>
          <a:ln w="38100" algn="ctr">
            <a:solidFill>
              <a:srgbClr val="00B050"/>
            </a:solidFill>
            <a:round/>
            <a:headEnd/>
            <a:tailEnd type="arrow" w="med" len="med"/>
          </a:ln>
          <a:extLst>
            <a:ext uri="{909E8E84-426E-40DD-AFC4-6F175D3DCCD1}">
              <a14:hiddenFill xmlns:a14="http://schemas.microsoft.com/office/drawing/2010/main">
                <a:noFill/>
              </a14:hiddenFill>
            </a:ext>
          </a:extLst>
        </p:spPr>
      </p:cxnSp>
      <p:cxnSp>
        <p:nvCxnSpPr>
          <p:cNvPr id="61464" name="Straight Arrow Connector 44"/>
          <p:cNvCxnSpPr>
            <a:cxnSpLocks noChangeShapeType="1"/>
          </p:cNvCxnSpPr>
          <p:nvPr/>
        </p:nvCxnSpPr>
        <p:spPr bwMode="auto">
          <a:xfrm>
            <a:off x="1657350" y="5280025"/>
            <a:ext cx="1693863" cy="0"/>
          </a:xfrm>
          <a:prstGeom prst="straightConnector1">
            <a:avLst/>
          </a:prstGeom>
          <a:noFill/>
          <a:ln w="38100" algn="ctr">
            <a:solidFill>
              <a:srgbClr val="00B050"/>
            </a:solidFill>
            <a:round/>
            <a:headEnd/>
            <a:tailEnd type="arrow" w="med" len="med"/>
          </a:ln>
          <a:extLst>
            <a:ext uri="{909E8E84-426E-40DD-AFC4-6F175D3DCCD1}">
              <a14:hiddenFill xmlns:a14="http://schemas.microsoft.com/office/drawing/2010/main">
                <a:noFill/>
              </a14:hiddenFill>
            </a:ext>
          </a:extLst>
        </p:spPr>
      </p:cxnSp>
      <p:cxnSp>
        <p:nvCxnSpPr>
          <p:cNvPr id="61465" name="Straight Arrow Connector 45"/>
          <p:cNvCxnSpPr>
            <a:cxnSpLocks noChangeShapeType="1"/>
          </p:cNvCxnSpPr>
          <p:nvPr/>
        </p:nvCxnSpPr>
        <p:spPr bwMode="auto">
          <a:xfrm>
            <a:off x="2055813" y="4713288"/>
            <a:ext cx="1295400" cy="0"/>
          </a:xfrm>
          <a:prstGeom prst="straightConnector1">
            <a:avLst/>
          </a:prstGeom>
          <a:noFill/>
          <a:ln w="38100" algn="ctr">
            <a:solidFill>
              <a:srgbClr val="00B050"/>
            </a:solidFill>
            <a:round/>
            <a:headEnd/>
            <a:tailEnd type="arrow" w="med" len="med"/>
          </a:ln>
          <a:extLst>
            <a:ext uri="{909E8E84-426E-40DD-AFC4-6F175D3DCCD1}">
              <a14:hiddenFill xmlns:a14="http://schemas.microsoft.com/office/drawing/2010/main">
                <a:noFill/>
              </a14:hiddenFill>
            </a:ext>
          </a:extLst>
        </p:spPr>
      </p:cxnSp>
      <p:cxnSp>
        <p:nvCxnSpPr>
          <p:cNvPr id="61466" name="Straight Arrow Connector 46"/>
          <p:cNvCxnSpPr>
            <a:cxnSpLocks noChangeShapeType="1"/>
          </p:cNvCxnSpPr>
          <p:nvPr/>
        </p:nvCxnSpPr>
        <p:spPr bwMode="auto">
          <a:xfrm>
            <a:off x="1657350" y="5068888"/>
            <a:ext cx="1693863" cy="0"/>
          </a:xfrm>
          <a:prstGeom prst="straightConnector1">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61467" name="Straight Arrow Connector 49"/>
          <p:cNvCxnSpPr>
            <a:cxnSpLocks noChangeShapeType="1"/>
          </p:cNvCxnSpPr>
          <p:nvPr/>
        </p:nvCxnSpPr>
        <p:spPr bwMode="auto">
          <a:xfrm>
            <a:off x="2063750" y="5529263"/>
            <a:ext cx="1295400" cy="0"/>
          </a:xfrm>
          <a:prstGeom prst="straightConnector1">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61468" name="Straight Arrow Connector 50"/>
          <p:cNvCxnSpPr>
            <a:cxnSpLocks noChangeShapeType="1"/>
            <a:endCxn id="61449" idx="1"/>
          </p:cNvCxnSpPr>
          <p:nvPr/>
        </p:nvCxnSpPr>
        <p:spPr bwMode="auto">
          <a:xfrm>
            <a:off x="2062163" y="2238375"/>
            <a:ext cx="1817687" cy="0"/>
          </a:xfrm>
          <a:prstGeom prst="straightConnector1">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61469" name="Straight Arrow Connector 52"/>
          <p:cNvCxnSpPr>
            <a:cxnSpLocks noChangeShapeType="1"/>
          </p:cNvCxnSpPr>
          <p:nvPr/>
        </p:nvCxnSpPr>
        <p:spPr bwMode="auto">
          <a:xfrm>
            <a:off x="2711450" y="2765425"/>
            <a:ext cx="1295400" cy="0"/>
          </a:xfrm>
          <a:prstGeom prst="straightConnector1">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61470" name="Straight Arrow Connector 53"/>
          <p:cNvCxnSpPr>
            <a:cxnSpLocks noChangeShapeType="1"/>
          </p:cNvCxnSpPr>
          <p:nvPr/>
        </p:nvCxnSpPr>
        <p:spPr bwMode="auto">
          <a:xfrm>
            <a:off x="2276475" y="2438400"/>
            <a:ext cx="1798638" cy="0"/>
          </a:xfrm>
          <a:prstGeom prst="straightConnector1">
            <a:avLst/>
          </a:prstGeom>
          <a:noFill/>
          <a:ln w="38100" algn="ctr">
            <a:solidFill>
              <a:srgbClr val="00B050"/>
            </a:solidFill>
            <a:round/>
            <a:headEnd/>
            <a:tailEnd type="arrow" w="med" len="med"/>
          </a:ln>
          <a:extLst>
            <a:ext uri="{909E8E84-426E-40DD-AFC4-6F175D3DCCD1}">
              <a14:hiddenFill xmlns:a14="http://schemas.microsoft.com/office/drawing/2010/main">
                <a:noFill/>
              </a14:hiddenFill>
            </a:ext>
          </a:extLst>
        </p:spPr>
      </p:cxnSp>
      <p:cxnSp>
        <p:nvCxnSpPr>
          <p:cNvPr id="61471" name="Straight Arrow Connector 55"/>
          <p:cNvCxnSpPr>
            <a:cxnSpLocks noChangeShapeType="1"/>
          </p:cNvCxnSpPr>
          <p:nvPr/>
        </p:nvCxnSpPr>
        <p:spPr bwMode="auto">
          <a:xfrm>
            <a:off x="5049838" y="2566988"/>
            <a:ext cx="2652712" cy="904875"/>
          </a:xfrm>
          <a:prstGeom prst="straightConnector1">
            <a:avLst/>
          </a:prstGeom>
          <a:noFill/>
          <a:ln w="38100" algn="ctr">
            <a:solidFill>
              <a:srgbClr val="00B050"/>
            </a:solidFill>
            <a:round/>
            <a:headEnd/>
            <a:tailEnd type="arrow" w="med" len="med"/>
          </a:ln>
          <a:extLst>
            <a:ext uri="{909E8E84-426E-40DD-AFC4-6F175D3DCCD1}">
              <a14:hiddenFill xmlns:a14="http://schemas.microsoft.com/office/drawing/2010/main">
                <a:noFill/>
              </a14:hiddenFill>
            </a:ext>
          </a:extLst>
        </p:spPr>
      </p:cxnSp>
      <p:cxnSp>
        <p:nvCxnSpPr>
          <p:cNvPr id="61472" name="Straight Arrow Connector 60"/>
          <p:cNvCxnSpPr>
            <a:cxnSpLocks noChangeShapeType="1"/>
          </p:cNvCxnSpPr>
          <p:nvPr/>
        </p:nvCxnSpPr>
        <p:spPr bwMode="auto">
          <a:xfrm flipV="1">
            <a:off x="4835525" y="4294188"/>
            <a:ext cx="2590800" cy="538162"/>
          </a:xfrm>
          <a:prstGeom prst="straightConnector1">
            <a:avLst/>
          </a:prstGeom>
          <a:noFill/>
          <a:ln w="38100" algn="ctr">
            <a:solidFill>
              <a:srgbClr val="00B050"/>
            </a:solidFill>
            <a:round/>
            <a:headEnd/>
            <a:tailEnd type="arrow" w="med" len="med"/>
          </a:ln>
          <a:extLst>
            <a:ext uri="{909E8E84-426E-40DD-AFC4-6F175D3DCCD1}">
              <a14:hiddenFill xmlns:a14="http://schemas.microsoft.com/office/drawing/2010/main">
                <a:noFill/>
              </a14:hiddenFill>
            </a:ext>
          </a:extLst>
        </p:spPr>
      </p:cxnSp>
      <p:sp>
        <p:nvSpPr>
          <p:cNvPr id="61473" name="TextBox 13"/>
          <p:cNvSpPr txBox="1">
            <a:spLocks noChangeArrowheads="1"/>
          </p:cNvSpPr>
          <p:nvPr/>
        </p:nvSpPr>
        <p:spPr bwMode="auto">
          <a:xfrm>
            <a:off x="6621463" y="2674938"/>
            <a:ext cx="1833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2000" b="0"/>
              <a:t>Primary server</a:t>
            </a:r>
          </a:p>
        </p:txBody>
      </p:sp>
      <p:sp>
        <p:nvSpPr>
          <p:cNvPr id="61474" name="TextBox 13"/>
          <p:cNvSpPr txBox="1">
            <a:spLocks noChangeArrowheads="1"/>
          </p:cNvSpPr>
          <p:nvPr/>
        </p:nvSpPr>
        <p:spPr bwMode="auto">
          <a:xfrm>
            <a:off x="4108450" y="2951163"/>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eaLnBrk="1" hangingPunct="1"/>
            <a:r>
              <a:rPr lang="en-US" altLang="en-US" sz="1800" b="0"/>
              <a:t>Relay server</a:t>
            </a:r>
          </a:p>
        </p:txBody>
      </p:sp>
      <p:sp>
        <p:nvSpPr>
          <p:cNvPr id="61475" name="TextBox 68"/>
          <p:cNvSpPr txBox="1">
            <a:spLocks noChangeArrowheads="1"/>
          </p:cNvSpPr>
          <p:nvPr/>
        </p:nvSpPr>
        <p:spPr bwMode="auto">
          <a:xfrm>
            <a:off x="320675" y="874713"/>
            <a:ext cx="3079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2000">
                <a:solidFill>
                  <a:srgbClr val="00B050"/>
                </a:solidFill>
              </a:rPr>
              <a:t>QA department network</a:t>
            </a:r>
          </a:p>
        </p:txBody>
      </p:sp>
      <p:sp>
        <p:nvSpPr>
          <p:cNvPr id="61476" name="TextBox 70"/>
          <p:cNvSpPr txBox="1">
            <a:spLocks noChangeArrowheads="1"/>
          </p:cNvSpPr>
          <p:nvPr/>
        </p:nvSpPr>
        <p:spPr bwMode="auto">
          <a:xfrm>
            <a:off x="273050" y="3719513"/>
            <a:ext cx="4314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itchFamily="34" charset="0"/>
                <a:cs typeface="Arial" pitchFamily="34" charset="0"/>
              </a:defRPr>
            </a:lvl1pPr>
            <a:lvl2pPr marL="742950" indent="-285750" eaLnBrk="0" hangingPunct="0">
              <a:defRPr sz="2800" b="1">
                <a:solidFill>
                  <a:schemeClr val="tx1"/>
                </a:solidFill>
                <a:latin typeface="Arial" pitchFamily="34" charset="0"/>
                <a:cs typeface="Arial" pitchFamily="34" charset="0"/>
              </a:defRPr>
            </a:lvl2pPr>
            <a:lvl3pPr marL="1143000" indent="-228600" eaLnBrk="0" hangingPunct="0">
              <a:defRPr sz="2800" b="1">
                <a:solidFill>
                  <a:schemeClr val="tx1"/>
                </a:solidFill>
                <a:latin typeface="Arial" pitchFamily="34" charset="0"/>
                <a:cs typeface="Arial" pitchFamily="34" charset="0"/>
              </a:defRPr>
            </a:lvl3pPr>
            <a:lvl4pPr marL="1600200" indent="-228600" eaLnBrk="0" hangingPunct="0">
              <a:defRPr sz="2800" b="1">
                <a:solidFill>
                  <a:schemeClr val="tx1"/>
                </a:solidFill>
                <a:latin typeface="Arial" pitchFamily="34" charset="0"/>
                <a:cs typeface="Arial" pitchFamily="34" charset="0"/>
              </a:defRPr>
            </a:lvl4pPr>
            <a:lvl5pPr marL="2057400" indent="-228600" eaLnBrk="0" hangingPunct="0">
              <a:defRPr sz="2800"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sz="2800"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sz="2800"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sz="2800"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sz="2800" b="1">
                <a:solidFill>
                  <a:schemeClr val="tx1"/>
                </a:solidFill>
                <a:latin typeface="Arial" pitchFamily="34" charset="0"/>
                <a:cs typeface="Arial" pitchFamily="34" charset="0"/>
              </a:defRPr>
            </a:lvl9pPr>
          </a:lstStyle>
          <a:p>
            <a:pPr algn="l" eaLnBrk="1" hangingPunct="1"/>
            <a:r>
              <a:rPr lang="en-US" altLang="en-US" sz="2000">
                <a:solidFill>
                  <a:srgbClr val="00B050"/>
                </a:solidFill>
              </a:rPr>
              <a:t>Development department network</a:t>
            </a:r>
          </a:p>
        </p:txBody>
      </p:sp>
      <p:pic>
        <p:nvPicPr>
          <p:cNvPr id="61477" name="Picture 2" descr="C:\Users\IBM_ADMIN\AppData\Local\Microsoft\Windows\Temporary Internet Files\Content.IE5\B16L506Q\MC90043162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5300" y="2524125"/>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8" name="Picture 2" descr="C:\Users\IBM_ADMIN\AppData\Local\Microsoft\Windows\Temporary Internet Files\Content.IE5\B16L506Q\MC90043162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025" y="4017963"/>
            <a:ext cx="931863"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9" name="Rectangle 40"/>
          <p:cNvSpPr>
            <a:spLocks noChangeArrowheads="1"/>
          </p:cNvSpPr>
          <p:nvPr/>
        </p:nvSpPr>
        <p:spPr bwMode="auto">
          <a:xfrm>
            <a:off x="3513138" y="5778500"/>
            <a:ext cx="224313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1800" b="0"/>
              <a:t>Relay server</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idx="4294967295"/>
          </p:nvPr>
        </p:nvSpPr>
        <p:spPr/>
        <p:txBody>
          <a:bodyPr lIns="0" tIns="0" rIns="0" bIns="0" anchor="t"/>
          <a:lstStyle/>
          <a:p>
            <a:pPr eaLnBrk="1" hangingPunct="1"/>
            <a:r>
              <a:rPr lang="en-US" altLang="en-US" dirty="0" smtClean="0"/>
              <a:t>Resources</a:t>
            </a:r>
          </a:p>
        </p:txBody>
      </p:sp>
      <p:sp>
        <p:nvSpPr>
          <p:cNvPr id="60419" name="Content Placeholder 2"/>
          <p:cNvSpPr>
            <a:spLocks noGrp="1"/>
          </p:cNvSpPr>
          <p:nvPr>
            <p:ph idx="4294967295"/>
          </p:nvPr>
        </p:nvSpPr>
        <p:spPr>
          <a:xfrm>
            <a:off x="185738" y="809625"/>
            <a:ext cx="8958262" cy="5621338"/>
          </a:xfrm>
        </p:spPr>
        <p:txBody>
          <a:bodyPr lIns="0" rIns="0"/>
          <a:lstStyle/>
          <a:p>
            <a:pPr marL="457200" indent="-457200" eaLnBrk="1" hangingPunct="1">
              <a:buFont typeface="Arial" panose="020B0604020202020204" pitchFamily="34" charset="0"/>
              <a:buChar char="•"/>
            </a:pPr>
            <a:r>
              <a:rPr lang="en-US" altLang="en-US" dirty="0" smtClean="0"/>
              <a:t>See the material posted on the Urban Code Release and Deploy </a:t>
            </a:r>
            <a:r>
              <a:rPr lang="en-US" altLang="en-US" dirty="0"/>
              <a:t>learning circle </a:t>
            </a:r>
            <a:r>
              <a:rPr lang="en-US" altLang="en-US" dirty="0" smtClean="0">
                <a:hlinkClick r:id="rId3"/>
              </a:rPr>
              <a:t>– learning circle link</a:t>
            </a:r>
            <a:endParaRPr lang="en-US" altLang="en-US" dirty="0" smtClean="0"/>
          </a:p>
        </p:txBody>
      </p:sp>
    </p:spTree>
    <p:extLst>
      <p:ext uri="{BB962C8B-B14F-4D97-AF65-F5344CB8AC3E}">
        <p14:creationId xmlns:p14="http://schemas.microsoft.com/office/powerpoint/2010/main" val="1032460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mtClean="0"/>
              <a:t>Course materials</a:t>
            </a:r>
          </a:p>
        </p:txBody>
      </p:sp>
      <p:sp>
        <p:nvSpPr>
          <p:cNvPr id="10243" name="Rectangle 3"/>
          <p:cNvSpPr>
            <a:spLocks noGrp="1" noChangeArrowheads="1"/>
          </p:cNvSpPr>
          <p:nvPr>
            <p:ph type="body" idx="1"/>
          </p:nvPr>
        </p:nvSpPr>
        <p:spPr/>
        <p:txBody>
          <a:bodyPr/>
          <a:lstStyle/>
          <a:p>
            <a:pPr marL="0" indent="0" eaLnBrk="1" hangingPunct="1"/>
            <a:r>
              <a:rPr lang="en-US" altLang="en-US" smtClean="0"/>
              <a:t>Materials for this course:</a:t>
            </a:r>
          </a:p>
          <a:p>
            <a:pPr marL="457200" lvl="1" eaLnBrk="1" hangingPunct="1"/>
            <a:endParaRPr lang="en-US" altLang="en-US" smtClean="0"/>
          </a:p>
          <a:p>
            <a:pPr marL="457200" lvl="1" eaLnBrk="1" hangingPunct="1"/>
            <a:r>
              <a:rPr lang="en-US" altLang="en-US" smtClean="0"/>
              <a:t>Slides</a:t>
            </a:r>
          </a:p>
          <a:p>
            <a:pPr marL="457200" lvl="1" eaLnBrk="1" hangingPunct="1"/>
            <a:r>
              <a:rPr lang="en-US" altLang="en-US" smtClean="0"/>
              <a:t>Lab workbook</a:t>
            </a:r>
          </a:p>
          <a:p>
            <a:pPr marL="457200" lvl="1" eaLnBrk="1" hangingPunct="1"/>
            <a:r>
              <a:rPr lang="en-US" altLang="en-US" smtClean="0"/>
              <a:t>Student workbook</a:t>
            </a:r>
          </a:p>
          <a:p>
            <a:pPr marL="457200" lvl="1" eaLnBrk="1" hangingPunct="1"/>
            <a:r>
              <a:rPr lang="en-US" altLang="en-US" smtClean="0"/>
              <a:t>Lab environment setup instructions</a:t>
            </a:r>
          </a:p>
          <a:p>
            <a:pPr marL="457200" lvl="1" eaLnBrk="1" hangingPunct="1"/>
            <a:r>
              <a:rPr lang="en-US" altLang="en-US" smtClean="0"/>
              <a:t>Videos</a:t>
            </a:r>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en-US" smtClean="0"/>
              <a:t>Module summary </a:t>
            </a:r>
          </a:p>
        </p:txBody>
      </p:sp>
      <p:sp>
        <p:nvSpPr>
          <p:cNvPr id="62467" name="Rectangle 3"/>
          <p:cNvSpPr>
            <a:spLocks noGrp="1" noChangeArrowheads="1"/>
          </p:cNvSpPr>
          <p:nvPr>
            <p:ph type="body" idx="1"/>
          </p:nvPr>
        </p:nvSpPr>
        <p:spPr/>
        <p:txBody>
          <a:bodyPr/>
          <a:lstStyle/>
          <a:p>
            <a:pPr marL="0" indent="0" eaLnBrk="1" hangingPunct="1"/>
            <a:r>
              <a:rPr lang="en-US" altLang="en-US" smtClean="0"/>
              <a:t>In this module you learned about:</a:t>
            </a:r>
          </a:p>
          <a:p>
            <a:pPr marL="0" indent="0" eaLnBrk="1" hangingPunct="1">
              <a:buFont typeface="Wingdings" pitchFamily="2" charset="2"/>
              <a:buChar char="§"/>
            </a:pPr>
            <a:r>
              <a:rPr lang="en-US" altLang="en-US" smtClean="0"/>
              <a:t> Problems that UrbanCode Deploy helps to solve</a:t>
            </a:r>
          </a:p>
          <a:p>
            <a:pPr marL="0" indent="0" eaLnBrk="1" hangingPunct="1">
              <a:buFont typeface="Wingdings" pitchFamily="2" charset="2"/>
              <a:buChar char="§"/>
            </a:pPr>
            <a:r>
              <a:rPr lang="en-US" altLang="en-US" smtClean="0"/>
              <a:t> A workflow for a basic deployment</a:t>
            </a:r>
          </a:p>
          <a:p>
            <a:pPr marL="0" indent="0" eaLnBrk="1" hangingPunct="1">
              <a:buFont typeface="Wingdings" pitchFamily="2" charset="2"/>
              <a:buChar char="§"/>
            </a:pPr>
            <a:r>
              <a:rPr lang="en-US" altLang="en-US" smtClean="0"/>
              <a:t>The purpose of snapshots and inventory</a:t>
            </a:r>
          </a:p>
          <a:p>
            <a:pPr marL="0" indent="0" eaLnBrk="1" hangingPunct="1">
              <a:buFont typeface="Wingdings" pitchFamily="2" charset="2"/>
              <a:buChar char="§"/>
            </a:pPr>
            <a:r>
              <a:rPr lang="en-US" altLang="en-US" smtClean="0"/>
              <a:t> User interface navigation</a:t>
            </a:r>
          </a:p>
          <a:p>
            <a:pPr marL="0" indent="0" eaLnBrk="1" hangingPunct="1">
              <a:buFont typeface="Wingdings" pitchFamily="2" charset="2"/>
              <a:buChar char="§"/>
            </a:pPr>
            <a:r>
              <a:rPr lang="en-US" altLang="en-US" smtClean="0"/>
              <a:t> The UrbanCode Deploy topology</a:t>
            </a:r>
          </a:p>
          <a:p>
            <a:pPr marL="0" indent="0" eaLnBrk="1" hangingPunct="1">
              <a:buFont typeface="Wingdings" pitchFamily="2" charset="2"/>
              <a:buChar char="§"/>
            </a:pPr>
            <a:r>
              <a:rPr lang="en-US" altLang="en-US" smtClean="0"/>
              <a:t> Server and agent communication</a:t>
            </a:r>
          </a:p>
          <a:p>
            <a:pPr marL="0" indent="0" eaLnBrk="1" hangingPunct="1"/>
            <a:endParaRPr lang="en-US" altLang="en-US"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smtClean="0"/>
              <a:t>Course outline</a:t>
            </a:r>
          </a:p>
        </p:txBody>
      </p:sp>
      <p:sp>
        <p:nvSpPr>
          <p:cNvPr id="11267" name="Rectangle 3"/>
          <p:cNvSpPr>
            <a:spLocks noGrp="1" noChangeArrowheads="1"/>
          </p:cNvSpPr>
          <p:nvPr>
            <p:ph type="body" idx="1"/>
          </p:nvPr>
        </p:nvSpPr>
        <p:spPr/>
        <p:txBody>
          <a:bodyPr/>
          <a:lstStyle/>
          <a:p>
            <a:pPr marL="0" indent="0" eaLnBrk="1" hangingPunct="1">
              <a:lnSpc>
                <a:spcPct val="125000"/>
              </a:lnSpc>
            </a:pPr>
            <a:r>
              <a:rPr lang="en-US" altLang="en-US" smtClean="0"/>
              <a:t>Module 0: </a:t>
            </a:r>
            <a:r>
              <a:rPr lang="en-US" altLang="en-US" smtClean="0">
                <a:solidFill>
                  <a:srgbClr val="006699"/>
                </a:solidFill>
              </a:rPr>
              <a:t>About this course</a:t>
            </a:r>
          </a:p>
          <a:p>
            <a:pPr marL="0" indent="0" eaLnBrk="1" hangingPunct="1">
              <a:lnSpc>
                <a:spcPct val="125000"/>
              </a:lnSpc>
            </a:pPr>
            <a:r>
              <a:rPr lang="en-US" altLang="en-US" smtClean="0"/>
              <a:t>Module 1:</a:t>
            </a:r>
            <a:r>
              <a:rPr lang="en-US" altLang="en-US" smtClean="0">
                <a:solidFill>
                  <a:srgbClr val="006699"/>
                </a:solidFill>
              </a:rPr>
              <a:t> Product overview</a:t>
            </a:r>
          </a:p>
          <a:p>
            <a:pPr marL="0" indent="0" eaLnBrk="1" hangingPunct="1">
              <a:lnSpc>
                <a:spcPct val="125000"/>
              </a:lnSpc>
            </a:pPr>
            <a:r>
              <a:rPr lang="en-US" altLang="en-US" smtClean="0"/>
              <a:t>Module 2: </a:t>
            </a:r>
            <a:r>
              <a:rPr lang="en-US" altLang="en-US" smtClean="0">
                <a:solidFill>
                  <a:srgbClr val="006699"/>
                </a:solidFill>
              </a:rPr>
              <a:t>Resources</a:t>
            </a:r>
          </a:p>
          <a:p>
            <a:pPr marL="0" indent="0" eaLnBrk="1" hangingPunct="1">
              <a:lnSpc>
                <a:spcPct val="125000"/>
              </a:lnSpc>
            </a:pPr>
            <a:r>
              <a:rPr lang="en-US" altLang="en-US" smtClean="0"/>
              <a:t>Module 3: </a:t>
            </a:r>
            <a:r>
              <a:rPr lang="en-US" altLang="en-US" smtClean="0">
                <a:solidFill>
                  <a:srgbClr val="006699"/>
                </a:solidFill>
              </a:rPr>
              <a:t>Components</a:t>
            </a:r>
          </a:p>
          <a:p>
            <a:pPr marL="0" indent="0" eaLnBrk="1" hangingPunct="1">
              <a:lnSpc>
                <a:spcPct val="125000"/>
              </a:lnSpc>
            </a:pPr>
            <a:r>
              <a:rPr lang="en-US" altLang="en-US" smtClean="0"/>
              <a:t>Module 4: </a:t>
            </a:r>
            <a:r>
              <a:rPr lang="en-US" altLang="en-US" smtClean="0">
                <a:solidFill>
                  <a:srgbClr val="006699"/>
                </a:solidFill>
              </a:rPr>
              <a:t>Applications</a:t>
            </a:r>
          </a:p>
          <a:p>
            <a:pPr marL="0" indent="0" eaLnBrk="1" hangingPunct="1">
              <a:lnSpc>
                <a:spcPct val="125000"/>
              </a:lnSpc>
            </a:pPr>
            <a:r>
              <a:rPr lang="en-US" altLang="en-US" smtClean="0"/>
              <a:t>Module 5: </a:t>
            </a:r>
            <a:r>
              <a:rPr lang="en-US" altLang="en-US" smtClean="0">
                <a:solidFill>
                  <a:srgbClr val="006699"/>
                </a:solidFill>
              </a:rPr>
              <a:t>Deployments</a:t>
            </a:r>
          </a:p>
          <a:p>
            <a:pPr marL="0" indent="0" eaLnBrk="1" hangingPunct="1">
              <a:lnSpc>
                <a:spcPct val="125000"/>
              </a:lnSpc>
            </a:pPr>
            <a:r>
              <a:rPr lang="en-US" altLang="en-US" smtClean="0"/>
              <a:t>Module 6:</a:t>
            </a:r>
            <a:r>
              <a:rPr lang="en-US" altLang="en-US" smtClean="0">
                <a:solidFill>
                  <a:srgbClr val="006699"/>
                </a:solidFill>
              </a:rPr>
              <a:t> Teams and roles</a:t>
            </a:r>
          </a:p>
          <a:p>
            <a:pPr marL="0" indent="0" eaLnBrk="1" hangingPunct="1">
              <a:lnSpc>
                <a:spcPct val="125000"/>
              </a:lnSpc>
            </a:pPr>
            <a:endParaRPr lang="en-US" altLang="en-US" smtClean="0">
              <a:solidFill>
                <a:srgbClr val="006699"/>
              </a:solidFill>
            </a:endParaRPr>
          </a:p>
        </p:txBody>
      </p:sp>
    </p:spTree>
    <p:custDataLst>
      <p:tags r:id="rId1"/>
    </p:custData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101600" y="3579813"/>
            <a:ext cx="7678738" cy="1023937"/>
          </a:xfrm>
          <a:noFill/>
        </p:spPr>
        <p:txBody>
          <a:bodyPr/>
          <a:lstStyle/>
          <a:p>
            <a:pPr eaLnBrk="1" hangingPunct="1"/>
            <a:r>
              <a:rPr lang="en-US" altLang="en-US" smtClean="0"/>
              <a:t>Essentials of IBM Urban Code Deploy</a:t>
            </a:r>
            <a:br>
              <a:rPr lang="en-US" altLang="en-US" smtClean="0"/>
            </a:br>
            <a:r>
              <a:rPr lang="en-US" altLang="en-US" smtClean="0"/>
              <a:t>Course code: QQ147 </a:t>
            </a:r>
          </a:p>
        </p:txBody>
      </p:sp>
      <p:sp>
        <p:nvSpPr>
          <p:cNvPr id="12291" name="Rectangle 3"/>
          <p:cNvSpPr>
            <a:spLocks noGrp="1" noChangeArrowheads="1"/>
          </p:cNvSpPr>
          <p:nvPr>
            <p:ph type="subTitle" idx="1"/>
          </p:nvPr>
        </p:nvSpPr>
        <p:spPr>
          <a:xfrm>
            <a:off x="103188" y="4618038"/>
            <a:ext cx="7678737" cy="822325"/>
          </a:xfrm>
          <a:noFill/>
        </p:spPr>
        <p:txBody>
          <a:bodyPr/>
          <a:lstStyle/>
          <a:p>
            <a:pPr marL="0" indent="0" eaLnBrk="1" hangingPunct="1"/>
            <a:r>
              <a:rPr lang="en-US" altLang="en-US" smtClean="0"/>
              <a:t>UrbanCode Deploy product overview</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z="3000" smtClean="0"/>
              <a:t>Agenda</a:t>
            </a:r>
          </a:p>
        </p:txBody>
      </p:sp>
      <p:sp>
        <p:nvSpPr>
          <p:cNvPr id="13315" name="Rectangle 3"/>
          <p:cNvSpPr>
            <a:spLocks noGrp="1" noChangeArrowheads="1"/>
          </p:cNvSpPr>
          <p:nvPr>
            <p:ph type="body" idx="1"/>
          </p:nvPr>
        </p:nvSpPr>
        <p:spPr/>
        <p:txBody>
          <a:bodyPr/>
          <a:lstStyle/>
          <a:p>
            <a:pPr marL="0" indent="0" eaLnBrk="1" hangingPunct="1"/>
            <a:r>
              <a:rPr lang="en-US" altLang="en-US" smtClean="0"/>
              <a:t>Solving customer problems</a:t>
            </a:r>
          </a:p>
          <a:p>
            <a:pPr marL="0" indent="0" eaLnBrk="1" hangingPunct="1"/>
            <a:r>
              <a:rPr lang="en-US" altLang="en-US" smtClean="0"/>
              <a:t>Key terminology</a:t>
            </a:r>
          </a:p>
          <a:p>
            <a:pPr marL="0" indent="0" eaLnBrk="1" hangingPunct="1"/>
            <a:r>
              <a:rPr lang="en-US" altLang="en-US" smtClean="0"/>
              <a:t>Workflow</a:t>
            </a:r>
          </a:p>
          <a:p>
            <a:pPr marL="0" indent="0" eaLnBrk="1" hangingPunct="1"/>
            <a:r>
              <a:rPr lang="en-US" altLang="en-US" smtClean="0"/>
              <a:t>Explore the user interface</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OC" val="Course description"/>
</p:tagLst>
</file>

<file path=ppt/tags/tag2.xml><?xml version="1.0" encoding="utf-8"?>
<p:tagLst xmlns:a="http://schemas.openxmlformats.org/drawingml/2006/main" xmlns:r="http://schemas.openxmlformats.org/officeDocument/2006/relationships" xmlns:p="http://schemas.openxmlformats.org/presentationml/2006/main">
  <p:tag name="TOC" val="Course materials"/>
</p:tagLst>
</file>

<file path=ppt/tags/tag3.xml><?xml version="1.0" encoding="utf-8"?>
<p:tagLst xmlns:a="http://schemas.openxmlformats.org/drawingml/2006/main" xmlns:r="http://schemas.openxmlformats.org/officeDocument/2006/relationships" xmlns:p="http://schemas.openxmlformats.org/presentationml/2006/main">
  <p:tag name="TOC" val="Course Outline"/>
</p:tagLst>
</file>

<file path=ppt/theme/theme1.xml><?xml version="1.0" encoding="utf-8"?>
<a:theme xmlns:a="http://schemas.openxmlformats.org/drawingml/2006/main" name="Rational Course PowerPoint Template">
  <a:themeElements>
    <a:clrScheme name="Rational Course PowerPoint Template 5">
      <a:dk1>
        <a:srgbClr val="000000"/>
      </a:dk1>
      <a:lt1>
        <a:srgbClr val="FFFFFF"/>
      </a:lt1>
      <a:dk2>
        <a:srgbClr val="000000"/>
      </a:dk2>
      <a:lt2>
        <a:srgbClr val="999999"/>
      </a:lt2>
      <a:accent1>
        <a:srgbClr val="FFFAE1"/>
      </a:accent1>
      <a:accent2>
        <a:srgbClr val="006699"/>
      </a:accent2>
      <a:accent3>
        <a:srgbClr val="FFFFFF"/>
      </a:accent3>
      <a:accent4>
        <a:srgbClr val="000000"/>
      </a:accent4>
      <a:accent5>
        <a:srgbClr val="FFFCEE"/>
      </a:accent5>
      <a:accent6>
        <a:srgbClr val="005C8A"/>
      </a:accent6>
      <a:hlink>
        <a:srgbClr val="666666"/>
      </a:hlink>
      <a:folHlink>
        <a:srgbClr val="CCCCCC"/>
      </a:folHlink>
    </a:clrScheme>
    <a:fontScheme name="Rational Course PowerPoint Template">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800" b="1"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800" b="1"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Rational Course PowerPoint Template 1">
        <a:dk1>
          <a:srgbClr val="000000"/>
        </a:dk1>
        <a:lt1>
          <a:srgbClr val="FFFFFF"/>
        </a:lt1>
        <a:dk2>
          <a:srgbClr val="000000"/>
        </a:dk2>
        <a:lt2>
          <a:srgbClr val="D2D2D2"/>
        </a:lt2>
        <a:accent1>
          <a:srgbClr val="FFF7DE"/>
        </a:accent1>
        <a:accent2>
          <a:srgbClr val="006699"/>
        </a:accent2>
        <a:accent3>
          <a:srgbClr val="FFFFFF"/>
        </a:accent3>
        <a:accent4>
          <a:srgbClr val="000000"/>
        </a:accent4>
        <a:accent5>
          <a:srgbClr val="FFFAEC"/>
        </a:accent5>
        <a:accent6>
          <a:srgbClr val="005C8A"/>
        </a:accent6>
        <a:hlink>
          <a:srgbClr val="666666"/>
        </a:hlink>
        <a:folHlink>
          <a:srgbClr val="CCCCCC"/>
        </a:folHlink>
      </a:clrScheme>
      <a:clrMap bg1="lt1" tx1="dk1" bg2="lt2" tx2="dk2" accent1="accent1" accent2="accent2" accent3="accent3" accent4="accent4" accent5="accent5" accent6="accent6" hlink="hlink" folHlink="folHlink"/>
    </a:extraClrScheme>
    <a:extraClrScheme>
      <a:clrScheme name="Rational Course PowerPoint Template 2">
        <a:dk1>
          <a:srgbClr val="000000"/>
        </a:dk1>
        <a:lt1>
          <a:srgbClr val="FFFFFF"/>
        </a:lt1>
        <a:dk2>
          <a:srgbClr val="000000"/>
        </a:dk2>
        <a:lt2>
          <a:srgbClr val="666666"/>
        </a:lt2>
        <a:accent1>
          <a:srgbClr val="6699FF"/>
        </a:accent1>
        <a:accent2>
          <a:srgbClr val="006699"/>
        </a:accent2>
        <a:accent3>
          <a:srgbClr val="FFFFFF"/>
        </a:accent3>
        <a:accent4>
          <a:srgbClr val="000000"/>
        </a:accent4>
        <a:accent5>
          <a:srgbClr val="B8CAFF"/>
        </a:accent5>
        <a:accent6>
          <a:srgbClr val="005C8A"/>
        </a:accent6>
        <a:hlink>
          <a:srgbClr val="666666"/>
        </a:hlink>
        <a:folHlink>
          <a:srgbClr val="CCCCCC"/>
        </a:folHlink>
      </a:clrScheme>
      <a:clrMap bg1="lt1" tx1="dk1" bg2="lt2" tx2="dk2" accent1="accent1" accent2="accent2" accent3="accent3" accent4="accent4" accent5="accent5" accent6="accent6" hlink="hlink" folHlink="folHlink"/>
    </a:extraClrScheme>
    <a:extraClrScheme>
      <a:clrScheme name="Rational Course PowerPoint Template 3">
        <a:dk1>
          <a:srgbClr val="000000"/>
        </a:dk1>
        <a:lt1>
          <a:srgbClr val="FFFFFF"/>
        </a:lt1>
        <a:dk2>
          <a:srgbClr val="000000"/>
        </a:dk2>
        <a:lt2>
          <a:srgbClr val="999999"/>
        </a:lt2>
        <a:accent1>
          <a:srgbClr val="6699FF"/>
        </a:accent1>
        <a:accent2>
          <a:srgbClr val="006699"/>
        </a:accent2>
        <a:accent3>
          <a:srgbClr val="FFFFFF"/>
        </a:accent3>
        <a:accent4>
          <a:srgbClr val="000000"/>
        </a:accent4>
        <a:accent5>
          <a:srgbClr val="B8CAFF"/>
        </a:accent5>
        <a:accent6>
          <a:srgbClr val="005C8A"/>
        </a:accent6>
        <a:hlink>
          <a:srgbClr val="666666"/>
        </a:hlink>
        <a:folHlink>
          <a:srgbClr val="CCCCCC"/>
        </a:folHlink>
      </a:clrScheme>
      <a:clrMap bg1="lt1" tx1="dk1" bg2="lt2" tx2="dk2" accent1="accent1" accent2="accent2" accent3="accent3" accent4="accent4" accent5="accent5" accent6="accent6" hlink="hlink" folHlink="folHlink"/>
    </a:extraClrScheme>
    <a:extraClrScheme>
      <a:clrScheme name="Rational Course PowerPoint Template 4">
        <a:dk1>
          <a:srgbClr val="000000"/>
        </a:dk1>
        <a:lt1>
          <a:srgbClr val="FFFFFF"/>
        </a:lt1>
        <a:dk2>
          <a:srgbClr val="000000"/>
        </a:dk2>
        <a:lt2>
          <a:srgbClr val="999999"/>
        </a:lt2>
        <a:accent1>
          <a:srgbClr val="FFFBD2"/>
        </a:accent1>
        <a:accent2>
          <a:srgbClr val="006699"/>
        </a:accent2>
        <a:accent3>
          <a:srgbClr val="FFFFFF"/>
        </a:accent3>
        <a:accent4>
          <a:srgbClr val="000000"/>
        </a:accent4>
        <a:accent5>
          <a:srgbClr val="FFFDE5"/>
        </a:accent5>
        <a:accent6>
          <a:srgbClr val="005C8A"/>
        </a:accent6>
        <a:hlink>
          <a:srgbClr val="666666"/>
        </a:hlink>
        <a:folHlink>
          <a:srgbClr val="CCCCCC"/>
        </a:folHlink>
      </a:clrScheme>
      <a:clrMap bg1="lt1" tx1="dk1" bg2="lt2" tx2="dk2" accent1="accent1" accent2="accent2" accent3="accent3" accent4="accent4" accent5="accent5" accent6="accent6" hlink="hlink" folHlink="folHlink"/>
    </a:extraClrScheme>
    <a:extraClrScheme>
      <a:clrScheme name="Rational Course PowerPoint Template 5">
        <a:dk1>
          <a:srgbClr val="000000"/>
        </a:dk1>
        <a:lt1>
          <a:srgbClr val="FFFFFF"/>
        </a:lt1>
        <a:dk2>
          <a:srgbClr val="000000"/>
        </a:dk2>
        <a:lt2>
          <a:srgbClr val="999999"/>
        </a:lt2>
        <a:accent1>
          <a:srgbClr val="FFFAE1"/>
        </a:accent1>
        <a:accent2>
          <a:srgbClr val="006699"/>
        </a:accent2>
        <a:accent3>
          <a:srgbClr val="FFFFFF"/>
        </a:accent3>
        <a:accent4>
          <a:srgbClr val="000000"/>
        </a:accent4>
        <a:accent5>
          <a:srgbClr val="FFFCEE"/>
        </a:accent5>
        <a:accent6>
          <a:srgbClr val="005C8A"/>
        </a:accent6>
        <a:hlink>
          <a:srgbClr val="666666"/>
        </a:hlink>
        <a:folHlink>
          <a:srgbClr val="CCCC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Rational Course PowerPoint Template</Template>
  <TotalTime>3572</TotalTime>
  <Words>4644</Words>
  <Application>Microsoft Office PowerPoint</Application>
  <PresentationFormat>On-screen Show (4:3)</PresentationFormat>
  <Paragraphs>604</Paragraphs>
  <Slides>60</Slides>
  <Notes>59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2" baseType="lpstr">
      <vt:lpstr>Rational Course PowerPoint Template</vt:lpstr>
      <vt:lpstr>Image</vt:lpstr>
      <vt:lpstr>Welcome to  Essentials of IBM UrbanCode Deploy </vt:lpstr>
      <vt:lpstr>Essentials of IBM UrbanCode Deploy Course code: QQ147</vt:lpstr>
      <vt:lpstr>Intended audience</vt:lpstr>
      <vt:lpstr>Course description</vt:lpstr>
      <vt:lpstr>Course description continued</vt:lpstr>
      <vt:lpstr>Course materials</vt:lpstr>
      <vt:lpstr>Course outline</vt:lpstr>
      <vt:lpstr>Essentials of IBM Urban Code Deploy Course code: QQ147 </vt:lpstr>
      <vt:lpstr>Agenda</vt:lpstr>
      <vt:lpstr>Module objectives</vt:lpstr>
      <vt:lpstr>Deployment and release problems are serious business</vt:lpstr>
      <vt:lpstr>What’s going wrong? </vt:lpstr>
      <vt:lpstr>Common application deployment problems</vt:lpstr>
      <vt:lpstr>The UrbanCode Deploy solution</vt:lpstr>
      <vt:lpstr> IBM DevOps architecture</vt:lpstr>
      <vt:lpstr>Urbancode Deploy focus areas in the DevOps process</vt:lpstr>
      <vt:lpstr>Deployment definition</vt:lpstr>
      <vt:lpstr>UrbanCode Deploy</vt:lpstr>
      <vt:lpstr>Intuitive and scalable model-driven deployment</vt:lpstr>
      <vt:lpstr>Application model</vt:lpstr>
      <vt:lpstr>Application environments</vt:lpstr>
      <vt:lpstr>Deployment processes</vt:lpstr>
      <vt:lpstr>The continuous delivery pipeline</vt:lpstr>
      <vt:lpstr>Putting it all together: Continuous delivery</vt:lpstr>
      <vt:lpstr>Installation elements</vt:lpstr>
      <vt:lpstr>Welcome to UrbanCode deploy</vt:lpstr>
      <vt:lpstr>Web applications</vt:lpstr>
      <vt:lpstr>Architecture and environment before the lab exercise</vt:lpstr>
      <vt:lpstr>Your lab environment</vt:lpstr>
      <vt:lpstr>Lab environment  settings</vt:lpstr>
      <vt:lpstr>A basic workflow</vt:lpstr>
      <vt:lpstr>Architecture and environment for the JPetStore lab exercise</vt:lpstr>
      <vt:lpstr>Different groups use different component versions</vt:lpstr>
      <vt:lpstr>IBM UrbanCode Deploy</vt:lpstr>
      <vt:lpstr>UrbanCode Deploy topology</vt:lpstr>
      <vt:lpstr>The UrbanCode Deploy key elements</vt:lpstr>
      <vt:lpstr>PowerPoint Presentation</vt:lpstr>
      <vt:lpstr>Inventory</vt:lpstr>
      <vt:lpstr>Snapshots</vt:lpstr>
      <vt:lpstr>Components, applications, and snapshots</vt:lpstr>
      <vt:lpstr>Resources, environments, processes</vt:lpstr>
      <vt:lpstr>Process editor </vt:lpstr>
      <vt:lpstr>Representation model review questions:</vt:lpstr>
      <vt:lpstr>Simple deployment demonstration</vt:lpstr>
      <vt:lpstr>Model elements in the web user interface</vt:lpstr>
      <vt:lpstr>Use tabs to access model elements</vt:lpstr>
      <vt:lpstr>Model structure is reflected in the navigation</vt:lpstr>
      <vt:lpstr>Drilling down into an application</vt:lpstr>
      <vt:lpstr>Navigating back</vt:lpstr>
      <vt:lpstr>The Process editor</vt:lpstr>
      <vt:lpstr>Results are logged</vt:lpstr>
      <vt:lpstr>Artifact repositories versus software configuration management</vt:lpstr>
      <vt:lpstr>The continuous delivery pipeline</vt:lpstr>
      <vt:lpstr>Agents</vt:lpstr>
      <vt:lpstr>Agent processes: Monitor and worker</vt:lpstr>
      <vt:lpstr>Server-agent communication</vt:lpstr>
      <vt:lpstr>Agents and the relay server</vt:lpstr>
      <vt:lpstr>Topology example with an UrbanCode Deploy relay server</vt:lpstr>
      <vt:lpstr>Resources</vt:lpstr>
      <vt:lpstr>Module summary </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Essentials of IBM Urban Code Deploy</dc:title>
  <dc:subject>COURSE TITLE</dc:subject>
  <dc:creator>joannescouler</dc:creator>
  <dc:description>© Copyright IBM Corp. 2008, 2011</dc:description>
  <cp:lastModifiedBy>ADMINIBM</cp:lastModifiedBy>
  <cp:revision>443</cp:revision>
  <cp:lastPrinted>2015-04-10T13:55:37Z</cp:lastPrinted>
  <dcterms:created xsi:type="dcterms:W3CDTF">2014-08-22T19:21:17Z</dcterms:created>
  <dcterms:modified xsi:type="dcterms:W3CDTF">2015-04-24T19:48:52Z</dcterms:modified>
  <cp:category>0</cp:category>
</cp:coreProperties>
</file>